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9" r:id="rId3"/>
    <p:sldId id="257" r:id="rId4"/>
    <p:sldId id="280" r:id="rId5"/>
    <p:sldId id="281" r:id="rId6"/>
    <p:sldId id="258" r:id="rId7"/>
    <p:sldId id="283" r:id="rId8"/>
    <p:sldId id="261" r:id="rId9"/>
    <p:sldId id="259" r:id="rId10"/>
    <p:sldId id="282" r:id="rId11"/>
    <p:sldId id="267" r:id="rId12"/>
    <p:sldId id="260" r:id="rId13"/>
    <p:sldId id="262" r:id="rId14"/>
    <p:sldId id="274" r:id="rId15"/>
    <p:sldId id="263" r:id="rId16"/>
    <p:sldId id="275" r:id="rId17"/>
    <p:sldId id="268" r:id="rId18"/>
    <p:sldId id="273" r:id="rId19"/>
    <p:sldId id="272" r:id="rId20"/>
    <p:sldId id="276" r:id="rId21"/>
    <p:sldId id="277" r:id="rId22"/>
    <p:sldId id="264" r:id="rId23"/>
    <p:sldId id="265" r:id="rId24"/>
    <p:sldId id="266" r:id="rId25"/>
    <p:sldId id="269" r:id="rId26"/>
    <p:sldId id="270" r:id="rId27"/>
    <p:sldId id="271"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E986-4A7E-AA44-B765-67C2C9C259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10B475-4EBF-9348-9AA9-CD17504227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558665-45F9-384B-9EF3-9E8981CDD073}"/>
              </a:ext>
            </a:extLst>
          </p:cNvPr>
          <p:cNvSpPr>
            <a:spLocks noGrp="1"/>
          </p:cNvSpPr>
          <p:nvPr>
            <p:ph type="dt" sz="half" idx="10"/>
          </p:nvPr>
        </p:nvSpPr>
        <p:spPr/>
        <p:txBody>
          <a:bodyPr/>
          <a:lstStyle/>
          <a:p>
            <a:fld id="{18271E04-6F1A-CF45-96A9-73044C905822}" type="datetimeFigureOut">
              <a:rPr lang="en-US" smtClean="0"/>
              <a:t>10/31/19</a:t>
            </a:fld>
            <a:endParaRPr lang="en-US"/>
          </a:p>
        </p:txBody>
      </p:sp>
      <p:sp>
        <p:nvSpPr>
          <p:cNvPr id="5" name="Footer Placeholder 4">
            <a:extLst>
              <a:ext uri="{FF2B5EF4-FFF2-40B4-BE49-F238E27FC236}">
                <a16:creationId xmlns:a16="http://schemas.microsoft.com/office/drawing/2014/main" id="{7FC6AEE8-D840-2C4A-AC4C-F824675FB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C74EE-E8B3-7047-9E1F-D294F7CF1477}"/>
              </a:ext>
            </a:extLst>
          </p:cNvPr>
          <p:cNvSpPr>
            <a:spLocks noGrp="1"/>
          </p:cNvSpPr>
          <p:nvPr>
            <p:ph type="sldNum" sz="quarter" idx="12"/>
          </p:nvPr>
        </p:nvSpPr>
        <p:spPr/>
        <p:txBody>
          <a:bodyPr/>
          <a:lstStyle/>
          <a:p>
            <a:fld id="{AA4CACD2-FC62-8C49-BB78-C8654394B427}" type="slidenum">
              <a:rPr lang="en-US" smtClean="0"/>
              <a:t>‹#›</a:t>
            </a:fld>
            <a:endParaRPr lang="en-US"/>
          </a:p>
        </p:txBody>
      </p:sp>
    </p:spTree>
    <p:extLst>
      <p:ext uri="{BB962C8B-B14F-4D97-AF65-F5344CB8AC3E}">
        <p14:creationId xmlns:p14="http://schemas.microsoft.com/office/powerpoint/2010/main" val="2943578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B318-52CA-3E4F-9A0D-D6EA538462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E39618-8D69-2441-BBDA-48C07D6111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4B1F8-1A0D-0F49-97AD-E1D936705986}"/>
              </a:ext>
            </a:extLst>
          </p:cNvPr>
          <p:cNvSpPr>
            <a:spLocks noGrp="1"/>
          </p:cNvSpPr>
          <p:nvPr>
            <p:ph type="dt" sz="half" idx="10"/>
          </p:nvPr>
        </p:nvSpPr>
        <p:spPr/>
        <p:txBody>
          <a:bodyPr/>
          <a:lstStyle/>
          <a:p>
            <a:fld id="{18271E04-6F1A-CF45-96A9-73044C905822}" type="datetimeFigureOut">
              <a:rPr lang="en-US" smtClean="0"/>
              <a:t>10/31/19</a:t>
            </a:fld>
            <a:endParaRPr lang="en-US"/>
          </a:p>
        </p:txBody>
      </p:sp>
      <p:sp>
        <p:nvSpPr>
          <p:cNvPr id="5" name="Footer Placeholder 4">
            <a:extLst>
              <a:ext uri="{FF2B5EF4-FFF2-40B4-BE49-F238E27FC236}">
                <a16:creationId xmlns:a16="http://schemas.microsoft.com/office/drawing/2014/main" id="{26294048-909F-D243-ABBA-085E500CE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AF9A7-2DF2-8841-A537-8FE2C6D18D11}"/>
              </a:ext>
            </a:extLst>
          </p:cNvPr>
          <p:cNvSpPr>
            <a:spLocks noGrp="1"/>
          </p:cNvSpPr>
          <p:nvPr>
            <p:ph type="sldNum" sz="quarter" idx="12"/>
          </p:nvPr>
        </p:nvSpPr>
        <p:spPr/>
        <p:txBody>
          <a:bodyPr/>
          <a:lstStyle/>
          <a:p>
            <a:fld id="{AA4CACD2-FC62-8C49-BB78-C8654394B427}" type="slidenum">
              <a:rPr lang="en-US" smtClean="0"/>
              <a:t>‹#›</a:t>
            </a:fld>
            <a:endParaRPr lang="en-US"/>
          </a:p>
        </p:txBody>
      </p:sp>
    </p:spTree>
    <p:extLst>
      <p:ext uri="{BB962C8B-B14F-4D97-AF65-F5344CB8AC3E}">
        <p14:creationId xmlns:p14="http://schemas.microsoft.com/office/powerpoint/2010/main" val="12985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A9FCD7-ABD9-1740-975A-88EC1F2884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6FF67A-969A-4A47-ADB6-F64E34D1C56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BDDBB-2803-DA4A-BC09-C8F9778B1A4B}"/>
              </a:ext>
            </a:extLst>
          </p:cNvPr>
          <p:cNvSpPr>
            <a:spLocks noGrp="1"/>
          </p:cNvSpPr>
          <p:nvPr>
            <p:ph type="dt" sz="half" idx="10"/>
          </p:nvPr>
        </p:nvSpPr>
        <p:spPr/>
        <p:txBody>
          <a:bodyPr/>
          <a:lstStyle/>
          <a:p>
            <a:fld id="{18271E04-6F1A-CF45-96A9-73044C905822}" type="datetimeFigureOut">
              <a:rPr lang="en-US" smtClean="0"/>
              <a:t>10/31/19</a:t>
            </a:fld>
            <a:endParaRPr lang="en-US"/>
          </a:p>
        </p:txBody>
      </p:sp>
      <p:sp>
        <p:nvSpPr>
          <p:cNvPr id="5" name="Footer Placeholder 4">
            <a:extLst>
              <a:ext uri="{FF2B5EF4-FFF2-40B4-BE49-F238E27FC236}">
                <a16:creationId xmlns:a16="http://schemas.microsoft.com/office/drawing/2014/main" id="{BB730D13-3265-2C45-AA9A-2F0BE9FCE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E7E4F-ABA8-8044-BC16-479AA8611DB7}"/>
              </a:ext>
            </a:extLst>
          </p:cNvPr>
          <p:cNvSpPr>
            <a:spLocks noGrp="1"/>
          </p:cNvSpPr>
          <p:nvPr>
            <p:ph type="sldNum" sz="quarter" idx="12"/>
          </p:nvPr>
        </p:nvSpPr>
        <p:spPr/>
        <p:txBody>
          <a:bodyPr/>
          <a:lstStyle/>
          <a:p>
            <a:fld id="{AA4CACD2-FC62-8C49-BB78-C8654394B427}" type="slidenum">
              <a:rPr lang="en-US" smtClean="0"/>
              <a:t>‹#›</a:t>
            </a:fld>
            <a:endParaRPr lang="en-US"/>
          </a:p>
        </p:txBody>
      </p:sp>
    </p:spTree>
    <p:extLst>
      <p:ext uri="{BB962C8B-B14F-4D97-AF65-F5344CB8AC3E}">
        <p14:creationId xmlns:p14="http://schemas.microsoft.com/office/powerpoint/2010/main" val="4532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1929-8A8D-6A4C-97DD-F9AC8100CC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CE7CAC-014C-2740-A08F-AA149A7559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19A36-4DDA-BA4E-884B-120B85039244}"/>
              </a:ext>
            </a:extLst>
          </p:cNvPr>
          <p:cNvSpPr>
            <a:spLocks noGrp="1"/>
          </p:cNvSpPr>
          <p:nvPr>
            <p:ph type="dt" sz="half" idx="10"/>
          </p:nvPr>
        </p:nvSpPr>
        <p:spPr/>
        <p:txBody>
          <a:bodyPr/>
          <a:lstStyle/>
          <a:p>
            <a:fld id="{18271E04-6F1A-CF45-96A9-73044C905822}" type="datetimeFigureOut">
              <a:rPr lang="en-US" smtClean="0"/>
              <a:t>10/31/19</a:t>
            </a:fld>
            <a:endParaRPr lang="en-US"/>
          </a:p>
        </p:txBody>
      </p:sp>
      <p:sp>
        <p:nvSpPr>
          <p:cNvPr id="5" name="Footer Placeholder 4">
            <a:extLst>
              <a:ext uri="{FF2B5EF4-FFF2-40B4-BE49-F238E27FC236}">
                <a16:creationId xmlns:a16="http://schemas.microsoft.com/office/drawing/2014/main" id="{1ACBC7E8-3E6C-0B4B-9C75-83D28CB45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15551-4C99-C74B-AEFC-08AFB592A900}"/>
              </a:ext>
            </a:extLst>
          </p:cNvPr>
          <p:cNvSpPr>
            <a:spLocks noGrp="1"/>
          </p:cNvSpPr>
          <p:nvPr>
            <p:ph type="sldNum" sz="quarter" idx="12"/>
          </p:nvPr>
        </p:nvSpPr>
        <p:spPr/>
        <p:txBody>
          <a:bodyPr/>
          <a:lstStyle/>
          <a:p>
            <a:fld id="{AA4CACD2-FC62-8C49-BB78-C8654394B427}" type="slidenum">
              <a:rPr lang="en-US" smtClean="0"/>
              <a:t>‹#›</a:t>
            </a:fld>
            <a:endParaRPr lang="en-US"/>
          </a:p>
        </p:txBody>
      </p:sp>
    </p:spTree>
    <p:extLst>
      <p:ext uri="{BB962C8B-B14F-4D97-AF65-F5344CB8AC3E}">
        <p14:creationId xmlns:p14="http://schemas.microsoft.com/office/powerpoint/2010/main" val="426486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9E31-CF37-BC4D-BE97-C7FB2D93C1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3239E3-4B7F-1746-8FC6-ABE8B3AA6C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DBAC36-E148-C44C-BCF0-C1DB4C42FE0C}"/>
              </a:ext>
            </a:extLst>
          </p:cNvPr>
          <p:cNvSpPr>
            <a:spLocks noGrp="1"/>
          </p:cNvSpPr>
          <p:nvPr>
            <p:ph type="dt" sz="half" idx="10"/>
          </p:nvPr>
        </p:nvSpPr>
        <p:spPr/>
        <p:txBody>
          <a:bodyPr/>
          <a:lstStyle/>
          <a:p>
            <a:fld id="{18271E04-6F1A-CF45-96A9-73044C905822}" type="datetimeFigureOut">
              <a:rPr lang="en-US" smtClean="0"/>
              <a:t>10/31/19</a:t>
            </a:fld>
            <a:endParaRPr lang="en-US"/>
          </a:p>
        </p:txBody>
      </p:sp>
      <p:sp>
        <p:nvSpPr>
          <p:cNvPr id="5" name="Footer Placeholder 4">
            <a:extLst>
              <a:ext uri="{FF2B5EF4-FFF2-40B4-BE49-F238E27FC236}">
                <a16:creationId xmlns:a16="http://schemas.microsoft.com/office/drawing/2014/main" id="{0E309A4A-B315-8F4D-868C-D88D77D09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418D7-2F78-D14F-901D-0F7FA4A5C176}"/>
              </a:ext>
            </a:extLst>
          </p:cNvPr>
          <p:cNvSpPr>
            <a:spLocks noGrp="1"/>
          </p:cNvSpPr>
          <p:nvPr>
            <p:ph type="sldNum" sz="quarter" idx="12"/>
          </p:nvPr>
        </p:nvSpPr>
        <p:spPr/>
        <p:txBody>
          <a:bodyPr/>
          <a:lstStyle/>
          <a:p>
            <a:fld id="{AA4CACD2-FC62-8C49-BB78-C8654394B427}" type="slidenum">
              <a:rPr lang="en-US" smtClean="0"/>
              <a:t>‹#›</a:t>
            </a:fld>
            <a:endParaRPr lang="en-US"/>
          </a:p>
        </p:txBody>
      </p:sp>
    </p:spTree>
    <p:extLst>
      <p:ext uri="{BB962C8B-B14F-4D97-AF65-F5344CB8AC3E}">
        <p14:creationId xmlns:p14="http://schemas.microsoft.com/office/powerpoint/2010/main" val="2366117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DFA5-7BD3-6C4A-9417-69A7961F17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E5C71-A7D4-4B4E-B688-C6A6005D93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56BA01-24EB-E44E-A646-E469F7C119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AFD3C-3863-F447-9982-A3C9B6AA9A3E}"/>
              </a:ext>
            </a:extLst>
          </p:cNvPr>
          <p:cNvSpPr>
            <a:spLocks noGrp="1"/>
          </p:cNvSpPr>
          <p:nvPr>
            <p:ph type="dt" sz="half" idx="10"/>
          </p:nvPr>
        </p:nvSpPr>
        <p:spPr/>
        <p:txBody>
          <a:bodyPr/>
          <a:lstStyle/>
          <a:p>
            <a:fld id="{18271E04-6F1A-CF45-96A9-73044C905822}" type="datetimeFigureOut">
              <a:rPr lang="en-US" smtClean="0"/>
              <a:t>10/31/19</a:t>
            </a:fld>
            <a:endParaRPr lang="en-US"/>
          </a:p>
        </p:txBody>
      </p:sp>
      <p:sp>
        <p:nvSpPr>
          <p:cNvPr id="6" name="Footer Placeholder 5">
            <a:extLst>
              <a:ext uri="{FF2B5EF4-FFF2-40B4-BE49-F238E27FC236}">
                <a16:creationId xmlns:a16="http://schemas.microsoft.com/office/drawing/2014/main" id="{E505EA6A-82A2-AB45-95AF-91F590FCF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68E5E-3873-DD49-9806-E1C5EC1082BB}"/>
              </a:ext>
            </a:extLst>
          </p:cNvPr>
          <p:cNvSpPr>
            <a:spLocks noGrp="1"/>
          </p:cNvSpPr>
          <p:nvPr>
            <p:ph type="sldNum" sz="quarter" idx="12"/>
          </p:nvPr>
        </p:nvSpPr>
        <p:spPr/>
        <p:txBody>
          <a:bodyPr/>
          <a:lstStyle/>
          <a:p>
            <a:fld id="{AA4CACD2-FC62-8C49-BB78-C8654394B427}" type="slidenum">
              <a:rPr lang="en-US" smtClean="0"/>
              <a:t>‹#›</a:t>
            </a:fld>
            <a:endParaRPr lang="en-US"/>
          </a:p>
        </p:txBody>
      </p:sp>
    </p:spTree>
    <p:extLst>
      <p:ext uri="{BB962C8B-B14F-4D97-AF65-F5344CB8AC3E}">
        <p14:creationId xmlns:p14="http://schemas.microsoft.com/office/powerpoint/2010/main" val="146324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D3F7-7356-564F-9E98-7320CC8886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8AF8DC-0283-6B49-AB65-549166F9F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FAB471-1C61-7442-8E0E-6759759E1D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6778AB-6968-B447-8E42-5B40F2ECC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07FD44-FDC3-6841-B626-B8FD3593F9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7B0C95-F2C7-9E42-AC99-D327D63CD8C6}"/>
              </a:ext>
            </a:extLst>
          </p:cNvPr>
          <p:cNvSpPr>
            <a:spLocks noGrp="1"/>
          </p:cNvSpPr>
          <p:nvPr>
            <p:ph type="dt" sz="half" idx="10"/>
          </p:nvPr>
        </p:nvSpPr>
        <p:spPr/>
        <p:txBody>
          <a:bodyPr/>
          <a:lstStyle/>
          <a:p>
            <a:fld id="{18271E04-6F1A-CF45-96A9-73044C905822}" type="datetimeFigureOut">
              <a:rPr lang="en-US" smtClean="0"/>
              <a:t>10/31/19</a:t>
            </a:fld>
            <a:endParaRPr lang="en-US"/>
          </a:p>
        </p:txBody>
      </p:sp>
      <p:sp>
        <p:nvSpPr>
          <p:cNvPr id="8" name="Footer Placeholder 7">
            <a:extLst>
              <a:ext uri="{FF2B5EF4-FFF2-40B4-BE49-F238E27FC236}">
                <a16:creationId xmlns:a16="http://schemas.microsoft.com/office/drawing/2014/main" id="{D1832AFA-3A1B-F846-8E8D-4ABE13CA3D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6EEB2F-2A2D-F844-8F1D-96F5565D4559}"/>
              </a:ext>
            </a:extLst>
          </p:cNvPr>
          <p:cNvSpPr>
            <a:spLocks noGrp="1"/>
          </p:cNvSpPr>
          <p:nvPr>
            <p:ph type="sldNum" sz="quarter" idx="12"/>
          </p:nvPr>
        </p:nvSpPr>
        <p:spPr/>
        <p:txBody>
          <a:bodyPr/>
          <a:lstStyle/>
          <a:p>
            <a:fld id="{AA4CACD2-FC62-8C49-BB78-C8654394B427}" type="slidenum">
              <a:rPr lang="en-US" smtClean="0"/>
              <a:t>‹#›</a:t>
            </a:fld>
            <a:endParaRPr lang="en-US"/>
          </a:p>
        </p:txBody>
      </p:sp>
    </p:spTree>
    <p:extLst>
      <p:ext uri="{BB962C8B-B14F-4D97-AF65-F5344CB8AC3E}">
        <p14:creationId xmlns:p14="http://schemas.microsoft.com/office/powerpoint/2010/main" val="118197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F9D0C-7739-CA4B-933F-51663565D0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2094F2-16C1-DF4C-AD1A-63008FF45329}"/>
              </a:ext>
            </a:extLst>
          </p:cNvPr>
          <p:cNvSpPr>
            <a:spLocks noGrp="1"/>
          </p:cNvSpPr>
          <p:nvPr>
            <p:ph type="dt" sz="half" idx="10"/>
          </p:nvPr>
        </p:nvSpPr>
        <p:spPr/>
        <p:txBody>
          <a:bodyPr/>
          <a:lstStyle/>
          <a:p>
            <a:fld id="{18271E04-6F1A-CF45-96A9-73044C905822}" type="datetimeFigureOut">
              <a:rPr lang="en-US" smtClean="0"/>
              <a:t>10/31/19</a:t>
            </a:fld>
            <a:endParaRPr lang="en-US"/>
          </a:p>
        </p:txBody>
      </p:sp>
      <p:sp>
        <p:nvSpPr>
          <p:cNvPr id="4" name="Footer Placeholder 3">
            <a:extLst>
              <a:ext uri="{FF2B5EF4-FFF2-40B4-BE49-F238E27FC236}">
                <a16:creationId xmlns:a16="http://schemas.microsoft.com/office/drawing/2014/main" id="{0BAAD47F-E65C-7F49-B26F-5A4791D6A5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61435C-1297-B840-A176-DF415CAF07AD}"/>
              </a:ext>
            </a:extLst>
          </p:cNvPr>
          <p:cNvSpPr>
            <a:spLocks noGrp="1"/>
          </p:cNvSpPr>
          <p:nvPr>
            <p:ph type="sldNum" sz="quarter" idx="12"/>
          </p:nvPr>
        </p:nvSpPr>
        <p:spPr/>
        <p:txBody>
          <a:bodyPr/>
          <a:lstStyle/>
          <a:p>
            <a:fld id="{AA4CACD2-FC62-8C49-BB78-C8654394B427}" type="slidenum">
              <a:rPr lang="en-US" smtClean="0"/>
              <a:t>‹#›</a:t>
            </a:fld>
            <a:endParaRPr lang="en-US"/>
          </a:p>
        </p:txBody>
      </p:sp>
    </p:spTree>
    <p:extLst>
      <p:ext uri="{BB962C8B-B14F-4D97-AF65-F5344CB8AC3E}">
        <p14:creationId xmlns:p14="http://schemas.microsoft.com/office/powerpoint/2010/main" val="367542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2D4BF2-2FEE-6D4D-8A52-A2BEDE8808F3}"/>
              </a:ext>
            </a:extLst>
          </p:cNvPr>
          <p:cNvSpPr>
            <a:spLocks noGrp="1"/>
          </p:cNvSpPr>
          <p:nvPr>
            <p:ph type="dt" sz="half" idx="10"/>
          </p:nvPr>
        </p:nvSpPr>
        <p:spPr/>
        <p:txBody>
          <a:bodyPr/>
          <a:lstStyle/>
          <a:p>
            <a:fld id="{18271E04-6F1A-CF45-96A9-73044C905822}" type="datetimeFigureOut">
              <a:rPr lang="en-US" smtClean="0"/>
              <a:t>10/31/19</a:t>
            </a:fld>
            <a:endParaRPr lang="en-US"/>
          </a:p>
        </p:txBody>
      </p:sp>
      <p:sp>
        <p:nvSpPr>
          <p:cNvPr id="3" name="Footer Placeholder 2">
            <a:extLst>
              <a:ext uri="{FF2B5EF4-FFF2-40B4-BE49-F238E27FC236}">
                <a16:creationId xmlns:a16="http://schemas.microsoft.com/office/drawing/2014/main" id="{2DBEE426-84E5-D640-9C4E-D486F27361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52F59F-7DF4-594B-A717-C1D9A02FBDF1}"/>
              </a:ext>
            </a:extLst>
          </p:cNvPr>
          <p:cNvSpPr>
            <a:spLocks noGrp="1"/>
          </p:cNvSpPr>
          <p:nvPr>
            <p:ph type="sldNum" sz="quarter" idx="12"/>
          </p:nvPr>
        </p:nvSpPr>
        <p:spPr/>
        <p:txBody>
          <a:bodyPr/>
          <a:lstStyle/>
          <a:p>
            <a:fld id="{AA4CACD2-FC62-8C49-BB78-C8654394B427}" type="slidenum">
              <a:rPr lang="en-US" smtClean="0"/>
              <a:t>‹#›</a:t>
            </a:fld>
            <a:endParaRPr lang="en-US"/>
          </a:p>
        </p:txBody>
      </p:sp>
    </p:spTree>
    <p:extLst>
      <p:ext uri="{BB962C8B-B14F-4D97-AF65-F5344CB8AC3E}">
        <p14:creationId xmlns:p14="http://schemas.microsoft.com/office/powerpoint/2010/main" val="6801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0FDD-2045-9844-A307-8395D3E85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B065F2-5429-FB4F-9BF0-498512B97D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CD0CD7-9BC0-FB4F-B760-A2A7C44C9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AEDF51-F098-A74D-B73D-DB4D9B40F9F4}"/>
              </a:ext>
            </a:extLst>
          </p:cNvPr>
          <p:cNvSpPr>
            <a:spLocks noGrp="1"/>
          </p:cNvSpPr>
          <p:nvPr>
            <p:ph type="dt" sz="half" idx="10"/>
          </p:nvPr>
        </p:nvSpPr>
        <p:spPr/>
        <p:txBody>
          <a:bodyPr/>
          <a:lstStyle/>
          <a:p>
            <a:fld id="{18271E04-6F1A-CF45-96A9-73044C905822}" type="datetimeFigureOut">
              <a:rPr lang="en-US" smtClean="0"/>
              <a:t>10/31/19</a:t>
            </a:fld>
            <a:endParaRPr lang="en-US"/>
          </a:p>
        </p:txBody>
      </p:sp>
      <p:sp>
        <p:nvSpPr>
          <p:cNvPr id="6" name="Footer Placeholder 5">
            <a:extLst>
              <a:ext uri="{FF2B5EF4-FFF2-40B4-BE49-F238E27FC236}">
                <a16:creationId xmlns:a16="http://schemas.microsoft.com/office/drawing/2014/main" id="{24DA1372-9383-9D41-977E-7CC8D670E6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ED30B-0445-944B-8090-3CA2AC246C59}"/>
              </a:ext>
            </a:extLst>
          </p:cNvPr>
          <p:cNvSpPr>
            <a:spLocks noGrp="1"/>
          </p:cNvSpPr>
          <p:nvPr>
            <p:ph type="sldNum" sz="quarter" idx="12"/>
          </p:nvPr>
        </p:nvSpPr>
        <p:spPr/>
        <p:txBody>
          <a:bodyPr/>
          <a:lstStyle/>
          <a:p>
            <a:fld id="{AA4CACD2-FC62-8C49-BB78-C8654394B427}" type="slidenum">
              <a:rPr lang="en-US" smtClean="0"/>
              <a:t>‹#›</a:t>
            </a:fld>
            <a:endParaRPr lang="en-US"/>
          </a:p>
        </p:txBody>
      </p:sp>
    </p:spTree>
    <p:extLst>
      <p:ext uri="{BB962C8B-B14F-4D97-AF65-F5344CB8AC3E}">
        <p14:creationId xmlns:p14="http://schemas.microsoft.com/office/powerpoint/2010/main" val="285030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1A15-139A-BB4B-A826-94D89B57A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33D9D0-BC2B-9447-9101-98E5428ED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9F184C-B42A-4E4F-9C33-CC7E42E84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A22DC5-C6F6-EF4A-AB0A-DA6112F4B41C}"/>
              </a:ext>
            </a:extLst>
          </p:cNvPr>
          <p:cNvSpPr>
            <a:spLocks noGrp="1"/>
          </p:cNvSpPr>
          <p:nvPr>
            <p:ph type="dt" sz="half" idx="10"/>
          </p:nvPr>
        </p:nvSpPr>
        <p:spPr/>
        <p:txBody>
          <a:bodyPr/>
          <a:lstStyle/>
          <a:p>
            <a:fld id="{18271E04-6F1A-CF45-96A9-73044C905822}" type="datetimeFigureOut">
              <a:rPr lang="en-US" smtClean="0"/>
              <a:t>10/31/19</a:t>
            </a:fld>
            <a:endParaRPr lang="en-US"/>
          </a:p>
        </p:txBody>
      </p:sp>
      <p:sp>
        <p:nvSpPr>
          <p:cNvPr id="6" name="Footer Placeholder 5">
            <a:extLst>
              <a:ext uri="{FF2B5EF4-FFF2-40B4-BE49-F238E27FC236}">
                <a16:creationId xmlns:a16="http://schemas.microsoft.com/office/drawing/2014/main" id="{D7A7CDFC-DDE5-B440-B239-48593016B4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F7EEBF-0BD9-9548-AB3B-29B3329426F1}"/>
              </a:ext>
            </a:extLst>
          </p:cNvPr>
          <p:cNvSpPr>
            <a:spLocks noGrp="1"/>
          </p:cNvSpPr>
          <p:nvPr>
            <p:ph type="sldNum" sz="quarter" idx="12"/>
          </p:nvPr>
        </p:nvSpPr>
        <p:spPr/>
        <p:txBody>
          <a:bodyPr/>
          <a:lstStyle/>
          <a:p>
            <a:fld id="{AA4CACD2-FC62-8C49-BB78-C8654394B427}" type="slidenum">
              <a:rPr lang="en-US" smtClean="0"/>
              <a:t>‹#›</a:t>
            </a:fld>
            <a:endParaRPr lang="en-US"/>
          </a:p>
        </p:txBody>
      </p:sp>
    </p:spTree>
    <p:extLst>
      <p:ext uri="{BB962C8B-B14F-4D97-AF65-F5344CB8AC3E}">
        <p14:creationId xmlns:p14="http://schemas.microsoft.com/office/powerpoint/2010/main" val="34136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604B85-6CAC-4D48-B86C-0A2E1C4E92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BDA14F-5EB9-C149-99FF-BCF17447A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0284D-40A6-2541-91F0-F89B90D1B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71E04-6F1A-CF45-96A9-73044C905822}" type="datetimeFigureOut">
              <a:rPr lang="en-US" smtClean="0"/>
              <a:t>10/31/19</a:t>
            </a:fld>
            <a:endParaRPr lang="en-US"/>
          </a:p>
        </p:txBody>
      </p:sp>
      <p:sp>
        <p:nvSpPr>
          <p:cNvPr id="5" name="Footer Placeholder 4">
            <a:extLst>
              <a:ext uri="{FF2B5EF4-FFF2-40B4-BE49-F238E27FC236}">
                <a16:creationId xmlns:a16="http://schemas.microsoft.com/office/drawing/2014/main" id="{BBFCB6D7-051D-C041-B560-F3A3D45B8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B84456-F543-CF44-9F84-00F1E336A7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CACD2-FC62-8C49-BB78-C8654394B427}" type="slidenum">
              <a:rPr lang="en-US" smtClean="0"/>
              <a:t>‹#›</a:t>
            </a:fld>
            <a:endParaRPr lang="en-US"/>
          </a:p>
        </p:txBody>
      </p:sp>
    </p:spTree>
    <p:extLst>
      <p:ext uri="{BB962C8B-B14F-4D97-AF65-F5344CB8AC3E}">
        <p14:creationId xmlns:p14="http://schemas.microsoft.com/office/powerpoint/2010/main" val="3453381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2D83-A4B3-3942-8ADB-86A66AABA868}"/>
              </a:ext>
            </a:extLst>
          </p:cNvPr>
          <p:cNvSpPr>
            <a:spLocks noGrp="1"/>
          </p:cNvSpPr>
          <p:nvPr>
            <p:ph type="ctrTitle"/>
          </p:nvPr>
        </p:nvSpPr>
        <p:spPr>
          <a:xfrm>
            <a:off x="1524000" y="1370841"/>
            <a:ext cx="9144000" cy="2387600"/>
          </a:xfrm>
        </p:spPr>
        <p:txBody>
          <a:bodyPr>
            <a:normAutofit fontScale="90000"/>
          </a:bodyPr>
          <a:lstStyle/>
          <a:p>
            <a:r>
              <a:rPr lang="en-US" sz="3600" dirty="0">
                <a:latin typeface="Times New Roman" panose="02020603050405020304" pitchFamily="18" charset="0"/>
                <a:cs typeface="Times New Roman" panose="02020603050405020304" pitchFamily="18" charset="0"/>
              </a:rPr>
              <a:t>Symmetric Equations on the Surface of a Sphere</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Gary L. Russell, David H. Rind, Jeffrey Jonas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NASA Goddard Institute for Space Studies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Published in </a:t>
            </a:r>
            <a:r>
              <a:rPr lang="en-US" sz="3600" i="1" dirty="0">
                <a:latin typeface="Times New Roman" panose="02020603050405020304" pitchFamily="18" charset="0"/>
                <a:cs typeface="Times New Roman" panose="02020603050405020304" pitchFamily="18" charset="0"/>
              </a:rPr>
              <a:t>Geoscientific Model Development </a:t>
            </a:r>
            <a:r>
              <a:rPr lang="en-US" sz="3600" dirty="0">
                <a:latin typeface="Times New Roman" panose="02020603050405020304" pitchFamily="18" charset="0"/>
                <a:cs typeface="Times New Roman" panose="02020603050405020304" pitchFamily="18" charset="0"/>
              </a:rPr>
              <a:t>December 2018</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doi:10.5194/gmd-2018-126</a:t>
            </a:r>
          </a:p>
        </p:txBody>
      </p:sp>
      <p:sp>
        <p:nvSpPr>
          <p:cNvPr id="3" name="Subtitle 2">
            <a:extLst>
              <a:ext uri="{FF2B5EF4-FFF2-40B4-BE49-F238E27FC236}">
                <a16:creationId xmlns:a16="http://schemas.microsoft.com/office/drawing/2014/main" id="{40387894-1520-6E4D-B64F-B4D7CBA17FCE}"/>
              </a:ext>
            </a:extLst>
          </p:cNvPr>
          <p:cNvSpPr>
            <a:spLocks noGrp="1"/>
          </p:cNvSpPr>
          <p:nvPr>
            <p:ph type="subTitle" idx="1"/>
          </p:nvPr>
        </p:nvSpPr>
        <p:spPr>
          <a:xfrm>
            <a:off x="1524000" y="7324292"/>
            <a:ext cx="9144000" cy="1655762"/>
          </a:xfrm>
        </p:spPr>
        <p:txBody>
          <a:bodyPr/>
          <a:lstStyle/>
          <a:p>
            <a:endParaRPr lang="en-US"/>
          </a:p>
        </p:txBody>
      </p:sp>
    </p:spTree>
    <p:extLst>
      <p:ext uri="{BB962C8B-B14F-4D97-AF65-F5344CB8AC3E}">
        <p14:creationId xmlns:p14="http://schemas.microsoft.com/office/powerpoint/2010/main" val="126936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9034A5-2638-214D-BB13-70737E5AD925}"/>
              </a:ext>
            </a:extLst>
          </p:cNvPr>
          <p:cNvSpPr>
            <a:spLocks noGrp="1"/>
          </p:cNvSpPr>
          <p:nvPr>
            <p:ph idx="1"/>
          </p:nvPr>
        </p:nvSpPr>
        <p:spPr>
          <a:xfrm>
            <a:off x="727042" y="628420"/>
            <a:ext cx="10811366" cy="5517855"/>
          </a:xfrm>
        </p:spPr>
        <p:txBody>
          <a:bodyPr>
            <a:normAutofit lnSpcReduction="10000"/>
          </a:bodyPr>
          <a:lstStyle/>
          <a:p>
            <a:pPr marL="0" indent="0">
              <a:buNone/>
            </a:pPr>
            <a:r>
              <a:rPr lang="en-US" b="1" u="sng" dirty="0">
                <a:latin typeface="Times New Roman" panose="02020603050405020304" pitchFamily="18" charset="0"/>
                <a:cs typeface="Times New Roman" panose="02020603050405020304" pitchFamily="18" charset="0"/>
              </a:rPr>
              <a:t>A</a:t>
            </a:r>
            <a:r>
              <a:rPr lang="en-US" u="sng" dirty="0">
                <a:latin typeface="Times New Roman" panose="02020603050405020304" pitchFamily="18" charset="0"/>
                <a:cs typeface="Times New Roman" panose="02020603050405020304" pitchFamily="18" charset="0"/>
              </a:rPr>
              <a:t> = Specific Angular Momentum on unit Sphere (m/s)</a:t>
            </a:r>
          </a:p>
          <a:p>
            <a:pPr marL="0" indent="0">
              <a:buNone/>
            </a:pPr>
            <a:r>
              <a:rPr lang="en-US" b="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V</a:t>
            </a:r>
          </a:p>
          <a:p>
            <a:pPr marL="0" indent="0">
              <a:buNone/>
            </a:pPr>
            <a:r>
              <a:rPr lang="en-US" b="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P</a:t>
            </a:r>
          </a:p>
          <a:p>
            <a:pPr marL="0" indent="0">
              <a:buNone/>
            </a:pPr>
            <a:r>
              <a:rPr lang="en-US" b="1" dirty="0">
                <a:latin typeface="Times New Roman" panose="02020603050405020304" pitchFamily="18" charset="0"/>
                <a:cs typeface="Times New Roman" panose="02020603050405020304" pitchFamily="18" charset="0"/>
              </a:rPr>
              <a:t>V </a:t>
            </a:r>
            <a:r>
              <a:rPr lang="en-US" dirty="0">
                <a:latin typeface="Times New Roman" panose="02020603050405020304" pitchFamily="18" charset="0"/>
                <a:cs typeface="Times New Roman" panose="02020603050405020304" pitchFamily="18" charset="0"/>
              </a:rPr>
              <a:t>= horizontal velocity (m/s)</a:t>
            </a:r>
          </a:p>
          <a:p>
            <a:pPr marL="0" indent="0">
              <a:buNone/>
            </a:pPr>
            <a:r>
              <a:rPr lang="en-US" b="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is horizontal, has the same magnitude as </a:t>
            </a:r>
            <a:r>
              <a:rPr lang="en-US" b="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and is at right angle to </a:t>
            </a:r>
            <a:r>
              <a:rPr lang="en-US" b="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Advecting</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removes the metric term from the momentum equation.</a:t>
            </a:r>
          </a:p>
          <a:p>
            <a:pPr marL="0" indent="0">
              <a:buNone/>
            </a:pPr>
            <a:r>
              <a:rPr lang="en-US" dirty="0">
                <a:latin typeface="Times New Roman" panose="02020603050405020304" pitchFamily="18" charset="0"/>
                <a:cs typeface="Times New Roman" panose="02020603050405020304" pitchFamily="18" charset="0"/>
              </a:rPr>
              <a:t>Flux form advection conserves global </a:t>
            </a:r>
            <a:r>
              <a:rPr lang="en-US" b="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exactly.</a:t>
            </a:r>
          </a:p>
          <a:p>
            <a:pPr marL="0" indent="0">
              <a:buNone/>
            </a:pPr>
            <a:r>
              <a:rPr lang="en-US" b="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simplifies several formulas where local coordinates were formerly used.</a:t>
            </a:r>
          </a:p>
          <a:p>
            <a:pPr marL="0" indent="0">
              <a:buNone/>
            </a:pPr>
            <a:br>
              <a:rPr lang="en-US" dirty="0"/>
            </a:br>
            <a:endParaRPr lang="en-US" dirty="0"/>
          </a:p>
          <a:p>
            <a:pPr marL="0" indent="0">
              <a:buNone/>
            </a:pPr>
            <a:br>
              <a:rPr lang="en-US" dirty="0"/>
            </a:br>
            <a:endParaRPr lang="en-US" dirty="0"/>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6631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C18E-2B28-8649-A557-E89C8DF27A41}"/>
              </a:ext>
            </a:extLst>
          </p:cNvPr>
          <p:cNvSpPr>
            <a:spLocks noGrp="1"/>
          </p:cNvSpPr>
          <p:nvPr>
            <p:ph type="title"/>
          </p:nvPr>
        </p:nvSpPr>
        <p:spPr>
          <a:xfrm flipV="1">
            <a:off x="838200" y="-526473"/>
            <a:ext cx="10515600" cy="5108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8F689E2-1C55-0646-B34C-FB72C2B5A231}"/>
              </a:ext>
            </a:extLst>
          </p:cNvPr>
          <p:cNvSpPr>
            <a:spLocks noGrp="1"/>
          </p:cNvSpPr>
          <p:nvPr>
            <p:ph idx="1"/>
          </p:nvPr>
        </p:nvSpPr>
        <p:spPr>
          <a:xfrm>
            <a:off x="838200" y="637309"/>
            <a:ext cx="10515600" cy="5539654"/>
          </a:xfrm>
        </p:spPr>
        <p:txBody>
          <a:bodyPr/>
          <a:lstStyle/>
          <a:p>
            <a:pPr marL="0" indent="0">
              <a:buNone/>
            </a:pPr>
            <a:r>
              <a:rPr lang="en-US" u="sng" dirty="0">
                <a:latin typeface="Times New Roman" panose="02020603050405020304" pitchFamily="18" charset="0"/>
                <a:cs typeface="Times New Roman" panose="02020603050405020304" pitchFamily="18" charset="0"/>
              </a:rPr>
              <a:t>Alignment</a:t>
            </a:r>
            <a:r>
              <a:rPr lang="en-US" dirty="0">
                <a:latin typeface="Times New Roman" panose="02020603050405020304" pitchFamily="18" charset="0"/>
                <a:cs typeface="Times New Roman" panose="02020603050405020304" pitchFamily="18" charset="0"/>
              </a:rPr>
              <a:t>, vectors should be horizontal</a:t>
            </a:r>
            <a:endParaRPr lang="en-US" u="sng"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Specific angular momentum, </a:t>
            </a:r>
            <a:r>
              <a:rPr lang="en-US" b="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is supposed to be horizontal, tangential to the spherical surface.</a:t>
            </a:r>
          </a:p>
          <a:p>
            <a:pPr marL="0" indent="0">
              <a:buNone/>
            </a:pPr>
            <a:r>
              <a:rPr lang="en-US" dirty="0">
                <a:latin typeface="Times New Roman" panose="02020603050405020304" pitchFamily="18" charset="0"/>
                <a:cs typeface="Times New Roman" panose="02020603050405020304" pitchFamily="18" charset="0"/>
              </a:rPr>
              <a:t>Vertical column mixing, either moist convection or vertical advection, maintains alignment; the Coriolis force maintains alignment.</a:t>
            </a:r>
          </a:p>
          <a:p>
            <a:pPr marL="0" indent="0">
              <a:buNone/>
            </a:pPr>
            <a:r>
              <a:rPr lang="en-US" dirty="0">
                <a:latin typeface="Times New Roman" panose="02020603050405020304" pitchFamily="18" charset="0"/>
                <a:cs typeface="Times New Roman" panose="02020603050405020304" pitchFamily="18" charset="0"/>
              </a:rPr>
              <a:t>Pressure gradient force via Green’s theorem and horizontal advection distorts alignment; </a:t>
            </a:r>
            <a:r>
              <a:rPr lang="en-US" b="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is no longer horizontal.</a:t>
            </a:r>
          </a:p>
          <a:p>
            <a:pPr marL="0" indent="0">
              <a:buNone/>
            </a:pPr>
            <a:r>
              <a:rPr lang="en-US" dirty="0">
                <a:latin typeface="Times New Roman" panose="02020603050405020304" pitchFamily="18" charset="0"/>
                <a:cs typeface="Times New Roman" panose="02020603050405020304" pitchFamily="18" charset="0"/>
              </a:rPr>
              <a:t>Alignment is restored by projecting </a:t>
            </a:r>
            <a:r>
              <a:rPr lang="en-US" b="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onto the sphere’s tangent plane.</a:t>
            </a:r>
          </a:p>
          <a:p>
            <a:pPr marL="0" indent="0">
              <a:buNone/>
            </a:pPr>
            <a:r>
              <a:rPr lang="en-US" b="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ALIGNED</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P</a:t>
            </a:r>
          </a:p>
          <a:p>
            <a:pPr marL="0" indent="0">
              <a:buNone/>
            </a:pPr>
            <a:r>
              <a:rPr lang="en-US" dirty="0">
                <a:latin typeface="Times New Roman" panose="02020603050405020304" pitchFamily="18" charset="0"/>
                <a:cs typeface="Times New Roman" panose="02020603050405020304" pitchFamily="18" charset="0"/>
              </a:rPr>
              <a:t>Individual alignment errors are small.</a:t>
            </a:r>
          </a:p>
        </p:txBody>
      </p:sp>
    </p:spTree>
    <p:extLst>
      <p:ext uri="{BB962C8B-B14F-4D97-AF65-F5344CB8AC3E}">
        <p14:creationId xmlns:p14="http://schemas.microsoft.com/office/powerpoint/2010/main" val="262442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B0C09E-DDA6-064B-BF5B-0B61A291CE0A}"/>
                  </a:ext>
                </a:extLst>
              </p:cNvPr>
              <p:cNvSpPr>
                <a:spLocks noGrp="1"/>
              </p:cNvSpPr>
              <p:nvPr>
                <p:ph idx="1"/>
              </p:nvPr>
            </p:nvSpPr>
            <p:spPr>
              <a:xfrm>
                <a:off x="799288" y="755581"/>
                <a:ext cx="10522303" cy="5324707"/>
              </a:xfrm>
            </p:spPr>
            <p:txBody>
              <a:bodyPr>
                <a:normAutofit lnSpcReduction="10000"/>
              </a:bodyPr>
              <a:lstStyle/>
              <a:p>
                <a:pPr marL="0" indent="0">
                  <a:buNone/>
                </a:pPr>
                <a:r>
                  <a:rPr lang="en-US" u="sng" dirty="0">
                    <a:latin typeface="Times New Roman" panose="02020603050405020304" pitchFamily="18" charset="0"/>
                    <a:cs typeface="Times New Roman" panose="02020603050405020304" pitchFamily="18" charset="0"/>
                  </a:rPr>
                  <a:t>Mass flux </a:t>
                </a:r>
                <a:r>
                  <a:rPr lang="en-US" dirty="0">
                    <a:latin typeface="Times New Roman" panose="02020603050405020304" pitchFamily="18" charset="0"/>
                    <a:cs typeface="Times New Roman" panose="02020603050405020304" pitchFamily="18" charset="0"/>
                  </a:rPr>
                  <a:t>(kg/s) across a spherical arc from </a:t>
                </a:r>
                <a:r>
                  <a:rPr lang="en-US" i="1" dirty="0"/>
                  <a:t>η</a:t>
                </a:r>
                <a:r>
                  <a:rPr lang="en-US" baseline="-25000" dirty="0"/>
                  <a:t>1</a:t>
                </a:r>
                <a:r>
                  <a:rPr lang="en-US" dirty="0"/>
                  <a:t> to </a:t>
                </a:r>
                <a:r>
                  <a:rPr lang="en-US" i="1" dirty="0"/>
                  <a:t>η</a:t>
                </a:r>
                <a:r>
                  <a:rPr lang="en-US" baseline="-25000" dirty="0"/>
                  <a:t>2</a:t>
                </a:r>
                <a:endParaRPr lang="en-US" dirty="0">
                  <a:latin typeface="Times New Roman" panose="02020603050405020304" pitchFamily="18" charset="0"/>
                  <a:cs typeface="Times New Roman" panose="02020603050405020304" pitchFamily="18" charset="0"/>
                </a:endParaRPr>
              </a:p>
              <a:p>
                <a:pPr marL="0" indent="0">
                  <a:buNone/>
                </a:pP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a:t>
                </a:r>
                <a14:m>
                  <m:oMath xmlns:m="http://schemas.openxmlformats.org/officeDocument/2006/math">
                    <m:nary>
                      <m:naryPr>
                        <m:ctrlPr>
                          <a:rPr lang="en-US" i="1" smtClean="0">
                            <a:latin typeface="Cambria Math" panose="02040503050406030204" pitchFamily="18" charset="0"/>
                            <a:cs typeface="Times New Roman" panose="02020603050405020304" pitchFamily="18" charset="0"/>
                          </a:rPr>
                        </m:ctrlPr>
                      </m:naryPr>
                      <m:sub>
                        <m:r>
                          <m:rPr>
                            <m:brk m:alnAt="23"/>
                          </m:rPr>
                          <a:rPr lang="en-US" b="0" i="1" smtClean="0">
                            <a:latin typeface="Cambria Math" panose="02040503050406030204" pitchFamily="18" charset="0"/>
                            <a:cs typeface="Times New Roman" panose="02020603050405020304" pitchFamily="18" charset="0"/>
                          </a:rPr>
                          <m:t>𝜂</m:t>
                        </m:r>
                        <m:r>
                          <a:rPr lang="en-US" b="0" i="1" baseline="-25000" smtClean="0">
                            <a:latin typeface="Cambria Math" panose="02040503050406030204" pitchFamily="18" charset="0"/>
                            <a:cs typeface="Times New Roman" panose="02020603050405020304" pitchFamily="18" charset="0"/>
                          </a:rPr>
                          <m:t>2</m:t>
                        </m:r>
                      </m:sub>
                      <m:sup>
                        <m:r>
                          <a:rPr lang="en-US" b="0" i="1" smtClean="0">
                            <a:latin typeface="Cambria Math" panose="02040503050406030204" pitchFamily="18" charset="0"/>
                            <a:cs typeface="Times New Roman" panose="02020603050405020304" pitchFamily="18" charset="0"/>
                          </a:rPr>
                          <m:t>𝜂</m:t>
                        </m:r>
                        <m:r>
                          <a:rPr lang="en-US" b="0" i="1" baseline="-25000" smtClean="0">
                            <a:latin typeface="Cambria Math" panose="02040503050406030204" pitchFamily="18" charset="0"/>
                            <a:cs typeface="Times New Roman" panose="02020603050405020304" pitchFamily="18" charset="0"/>
                          </a:rPr>
                          <m:t>1</m:t>
                        </m:r>
                      </m:sup>
                      <m:e>
                        <m:r>
                          <a:rPr lang="en-US" b="0" i="1" smtClean="0">
                            <a:latin typeface="Cambria Math" panose="02040503050406030204" pitchFamily="18" charset="0"/>
                            <a:cs typeface="Times New Roman" panose="02020603050405020304" pitchFamily="18" charset="0"/>
                          </a:rPr>
                          <m:t>𝑅h</m:t>
                        </m:r>
                        <m:r>
                          <a:rPr lang="en-US" b="0" i="1" smtClean="0">
                            <a:latin typeface="Cambria Math" panose="02040503050406030204" pitchFamily="18" charset="0"/>
                            <a:cs typeface="Times New Roman" panose="02020603050405020304" pitchFamily="18" charset="0"/>
                          </a:rPr>
                          <m:t> </m:t>
                        </m:r>
                        <m:r>
                          <a:rPr lang="en-US" b="1" i="0" smtClean="0">
                            <a:latin typeface="Cambria Math" panose="02040503050406030204" pitchFamily="18" charset="0"/>
                            <a:cs typeface="Times New Roman" panose="02020603050405020304" pitchFamily="18" charset="0"/>
                          </a:rPr>
                          <m:t>𝐕</m:t>
                        </m:r>
                        <m:r>
                          <a:rPr lang="en-US" b="0" i="1" smtClean="0">
                            <a:latin typeface="Cambria Math" panose="02040503050406030204" pitchFamily="18" charset="0"/>
                            <a:cs typeface="Times New Roman" panose="02020603050405020304" pitchFamily="18" charset="0"/>
                          </a:rPr>
                          <m:t>·</m:t>
                        </m:r>
                        <m:r>
                          <a:rPr lang="en-US" b="1" i="0" smtClean="0">
                            <a:latin typeface="Cambria Math" panose="02040503050406030204" pitchFamily="18" charset="0"/>
                            <a:cs typeface="Times New Roman" panose="02020603050405020304" pitchFamily="18" charset="0"/>
                          </a:rPr>
                          <m:t>𝐅</m:t>
                        </m:r>
                      </m:e>
                    </m:nary>
                    <m:r>
                      <a:rPr lang="en-US" b="0" i="1" smtClean="0">
                        <a:latin typeface="Cambria Math" panose="02040503050406030204" pitchFamily="18" charset="0"/>
                        <a:cs typeface="Times New Roman" panose="02020603050405020304" pitchFamily="18" charset="0"/>
                      </a:rPr>
                      <m:t>𝑑</m:t>
                    </m:r>
                    <m:r>
                      <a:rPr lang="en-US" b="0" i="1" smtClean="0">
                        <a:latin typeface="Cambria Math" panose="02040503050406030204" pitchFamily="18" charset="0"/>
                        <a:cs typeface="Times New Roman" panose="02020603050405020304" pitchFamily="18" charset="0"/>
                      </a:rPr>
                      <m:t>𝜂</m:t>
                    </m:r>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nary>
                      <m:naryPr>
                        <m:ctrlPr>
                          <a:rPr lang="en-US" i="1" smtClean="0">
                            <a:latin typeface="Cambria Math" panose="02040503050406030204" pitchFamily="18" charset="0"/>
                            <a:cs typeface="Times New Roman" panose="02020603050405020304" pitchFamily="18" charset="0"/>
                          </a:rPr>
                        </m:ctrlPr>
                      </m:naryPr>
                      <m:sub>
                        <m:r>
                          <m:rPr>
                            <m:brk m:alnAt="23"/>
                          </m:rPr>
                          <a:rPr lang="en-US" b="0" i="1" smtClean="0">
                            <a:latin typeface="Cambria Math" panose="02040503050406030204" pitchFamily="18" charset="0"/>
                            <a:cs typeface="Times New Roman" panose="02020603050405020304" pitchFamily="18" charset="0"/>
                          </a:rPr>
                          <m:t>𝜂</m:t>
                        </m:r>
                        <m:r>
                          <a:rPr lang="en-US" b="0" i="1" baseline="-25000" smtClean="0">
                            <a:latin typeface="Cambria Math" panose="02040503050406030204" pitchFamily="18" charset="0"/>
                            <a:cs typeface="Times New Roman" panose="02020603050405020304" pitchFamily="18" charset="0"/>
                          </a:rPr>
                          <m:t>2</m:t>
                        </m:r>
                      </m:sub>
                      <m:sup>
                        <m:r>
                          <a:rPr lang="en-US" b="0" i="1" smtClean="0">
                            <a:latin typeface="Cambria Math" panose="02040503050406030204" pitchFamily="18" charset="0"/>
                            <a:cs typeface="Times New Roman" panose="02020603050405020304" pitchFamily="18" charset="0"/>
                          </a:rPr>
                          <m:t>𝜂</m:t>
                        </m:r>
                        <m:r>
                          <a:rPr lang="en-US" b="0" i="1" baseline="-25000" smtClean="0">
                            <a:latin typeface="Cambria Math" panose="02040503050406030204" pitchFamily="18" charset="0"/>
                            <a:cs typeface="Times New Roman" panose="02020603050405020304" pitchFamily="18" charset="0"/>
                          </a:rPr>
                          <m:t>1</m:t>
                        </m:r>
                      </m:sup>
                      <m:e>
                        <m:r>
                          <a:rPr lang="en-US" b="0" i="1" smtClean="0">
                            <a:latin typeface="Cambria Math" panose="02040503050406030204" pitchFamily="18" charset="0"/>
                            <a:cs typeface="Times New Roman" panose="02020603050405020304" pitchFamily="18" charset="0"/>
                          </a:rPr>
                          <m:t>𝑅h</m:t>
                        </m:r>
                        <m:r>
                          <a:rPr lang="en-US" b="0" i="1" smtClean="0">
                            <a:latin typeface="Cambria Math" panose="02040503050406030204" pitchFamily="18" charset="0"/>
                            <a:cs typeface="Times New Roman" panose="02020603050405020304" pitchFamily="18" charset="0"/>
                          </a:rPr>
                          <m:t> (</m:t>
                        </m:r>
                        <m:r>
                          <a:rPr lang="en-US" b="1" i="0" smtClean="0">
                            <a:latin typeface="Cambria Math" panose="02040503050406030204" pitchFamily="18" charset="0"/>
                            <a:cs typeface="Times New Roman" panose="02020603050405020304" pitchFamily="18" charset="0"/>
                          </a:rPr>
                          <m:t>𝐏</m:t>
                        </m:r>
                        <m:r>
                          <a:rPr lang="en-US" b="0" i="1" smtClean="0">
                            <a:latin typeface="Cambria Math" panose="02040503050406030204" pitchFamily="18" charset="0"/>
                            <a:cs typeface="Times New Roman" panose="02020603050405020304" pitchFamily="18" charset="0"/>
                          </a:rPr>
                          <m:t>✕</m:t>
                        </m:r>
                        <m:r>
                          <a:rPr lang="en-US" b="1" i="0" smtClean="0">
                            <a:latin typeface="Cambria Math" panose="02040503050406030204" pitchFamily="18" charset="0"/>
                            <a:cs typeface="Times New Roman" panose="02020603050405020304" pitchFamily="18" charset="0"/>
                          </a:rPr>
                          <m:t>𝐕</m:t>
                        </m:r>
                        <m:r>
                          <a:rPr lang="en-US" b="1" i="0"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m:t>
                        </m:r>
                        <m:r>
                          <a:rPr lang="en-US" b="1" i="0" smtClean="0">
                            <a:latin typeface="Cambria Math" panose="02040503050406030204" pitchFamily="18" charset="0"/>
                            <a:cs typeface="Times New Roman" panose="02020603050405020304" pitchFamily="18" charset="0"/>
                          </a:rPr>
                          <m:t>𝐏</m:t>
                        </m:r>
                        <m:r>
                          <a:rPr lang="en-US" b="0" i="1" smtClean="0">
                            <a:latin typeface="Cambria Math" panose="02040503050406030204" pitchFamily="18" charset="0"/>
                            <a:cs typeface="Times New Roman" panose="02020603050405020304" pitchFamily="18" charset="0"/>
                          </a:rPr>
                          <m:t>✕</m:t>
                        </m:r>
                        <m:r>
                          <a:rPr lang="en-US" b="1" i="0" smtClean="0">
                            <a:latin typeface="Cambria Math" panose="02040503050406030204" pitchFamily="18" charset="0"/>
                            <a:cs typeface="Times New Roman" panose="02020603050405020304" pitchFamily="18" charset="0"/>
                          </a:rPr>
                          <m:t>𝐅</m:t>
                        </m:r>
                        <m:r>
                          <a:rPr lang="en-US" b="0" i="1" smtClean="0">
                            <a:latin typeface="Cambria Math" panose="02040503050406030204" pitchFamily="18" charset="0"/>
                            <a:cs typeface="Times New Roman" panose="02020603050405020304" pitchFamily="18" charset="0"/>
                          </a:rPr>
                          <m:t>)</m:t>
                        </m:r>
                      </m:e>
                    </m:nary>
                    <m:r>
                      <a:rPr lang="en-US" b="0" i="1" smtClean="0">
                        <a:latin typeface="Cambria Math" panose="02040503050406030204" pitchFamily="18" charset="0"/>
                        <a:cs typeface="Times New Roman" panose="02020603050405020304" pitchFamily="18" charset="0"/>
                      </a:rPr>
                      <m:t>𝑑</m:t>
                    </m:r>
                    <m:r>
                      <a:rPr lang="en-US" b="0" i="1" smtClean="0">
                        <a:latin typeface="Cambria Math" panose="02040503050406030204" pitchFamily="18" charset="0"/>
                        <a:cs typeface="Times New Roman" panose="02020603050405020304" pitchFamily="18" charset="0"/>
                      </a:rPr>
                      <m:t>𝜂</m:t>
                    </m:r>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nary>
                      <m:naryPr>
                        <m:ctrlPr>
                          <a:rPr lang="en-US" i="1" smtClean="0">
                            <a:latin typeface="Cambria Math" panose="02040503050406030204" pitchFamily="18" charset="0"/>
                            <a:cs typeface="Times New Roman" panose="02020603050405020304" pitchFamily="18" charset="0"/>
                          </a:rPr>
                        </m:ctrlPr>
                      </m:naryPr>
                      <m:sub>
                        <m:r>
                          <m:rPr>
                            <m:brk m:alnAt="23"/>
                          </m:rPr>
                          <a:rPr lang="en-US" b="0" i="1" smtClean="0">
                            <a:latin typeface="Cambria Math" panose="02040503050406030204" pitchFamily="18" charset="0"/>
                            <a:cs typeface="Times New Roman" panose="02020603050405020304" pitchFamily="18" charset="0"/>
                          </a:rPr>
                          <m:t>𝜂</m:t>
                        </m:r>
                        <m:r>
                          <a:rPr lang="en-US" b="0" i="1" baseline="-25000" smtClean="0">
                            <a:latin typeface="Cambria Math" panose="02040503050406030204" pitchFamily="18" charset="0"/>
                            <a:cs typeface="Times New Roman" panose="02020603050405020304" pitchFamily="18" charset="0"/>
                          </a:rPr>
                          <m:t>2</m:t>
                        </m:r>
                      </m:sub>
                      <m:sup>
                        <m:r>
                          <a:rPr lang="en-US" b="0" i="1" smtClean="0">
                            <a:latin typeface="Cambria Math" panose="02040503050406030204" pitchFamily="18" charset="0"/>
                            <a:cs typeface="Times New Roman" panose="02020603050405020304" pitchFamily="18" charset="0"/>
                          </a:rPr>
                          <m:t>𝜂</m:t>
                        </m:r>
                        <m:r>
                          <a:rPr lang="en-US" b="0" i="1" baseline="-25000" smtClean="0">
                            <a:latin typeface="Cambria Math" panose="02040503050406030204" pitchFamily="18" charset="0"/>
                            <a:cs typeface="Times New Roman" panose="02020603050405020304" pitchFamily="18" charset="0"/>
                          </a:rPr>
                          <m:t>1</m:t>
                        </m:r>
                      </m:sup>
                      <m:e>
                        <m:r>
                          <a:rPr lang="en-US" b="0" i="1" smtClean="0">
                            <a:latin typeface="Cambria Math" panose="02040503050406030204" pitchFamily="18" charset="0"/>
                            <a:cs typeface="Times New Roman" panose="02020603050405020304" pitchFamily="18" charset="0"/>
                          </a:rPr>
                          <m:t>𝑅h</m:t>
                        </m:r>
                        <m:r>
                          <a:rPr lang="en-US" b="0" i="1" smtClean="0">
                            <a:latin typeface="Cambria Math" panose="02040503050406030204" pitchFamily="18" charset="0"/>
                            <a:cs typeface="Times New Roman" panose="02020603050405020304" pitchFamily="18" charset="0"/>
                          </a:rPr>
                          <m:t> </m:t>
                        </m:r>
                        <m:r>
                          <a:rPr lang="en-US" b="1" i="0" smtClean="0">
                            <a:latin typeface="Cambria Math" panose="02040503050406030204" pitchFamily="18" charset="0"/>
                            <a:cs typeface="Times New Roman" panose="02020603050405020304" pitchFamily="18" charset="0"/>
                          </a:rPr>
                          <m:t>𝐀</m:t>
                        </m:r>
                        <m:r>
                          <a:rPr lang="en-US" b="0" i="1" smtClean="0">
                            <a:latin typeface="Cambria Math" panose="02040503050406030204" pitchFamily="18" charset="0"/>
                            <a:cs typeface="Times New Roman" panose="02020603050405020304" pitchFamily="18" charset="0"/>
                          </a:rPr>
                          <m:t>·</m:t>
                        </m:r>
                        <m:r>
                          <a:rPr lang="en-US" b="1" i="0" smtClean="0">
                            <a:latin typeface="Cambria Math" panose="02040503050406030204" pitchFamily="18" charset="0"/>
                            <a:cs typeface="Times New Roman" panose="02020603050405020304" pitchFamily="18" charset="0"/>
                          </a:rPr>
                          <m:t>𝐄</m:t>
                        </m:r>
                      </m:e>
                    </m:nary>
                    <m:r>
                      <a:rPr lang="en-US" b="0" i="1" smtClean="0">
                        <a:latin typeface="Cambria Math" panose="02040503050406030204" pitchFamily="18" charset="0"/>
                        <a:cs typeface="Times New Roman" panose="02020603050405020304" pitchFamily="18" charset="0"/>
                      </a:rPr>
                      <m:t>𝑑</m:t>
                    </m:r>
                    <m:r>
                      <a:rPr lang="en-US" b="0" i="1" smtClean="0">
                        <a:latin typeface="Cambria Math" panose="02040503050406030204" pitchFamily="18" charset="0"/>
                        <a:cs typeface="Times New Roman" panose="02020603050405020304" pitchFamily="18" charset="0"/>
                      </a:rPr>
                      <m:t>𝜂</m:t>
                    </m:r>
                  </m:oMath>
                </a14:m>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 </a:t>
                </a:r>
                <a14:m>
                  <m:oMath xmlns:m="http://schemas.openxmlformats.org/officeDocument/2006/math">
                    <m:r>
                      <a:rPr lang="en-US" b="0" i="1" smtClean="0">
                        <a:latin typeface="Cambria Math" panose="02040503050406030204" pitchFamily="18" charset="0"/>
                        <a:cs typeface="Times New Roman" panose="02020603050405020304" pitchFamily="18" charset="0"/>
                      </a:rPr>
                      <m:t>𝑅</m:t>
                    </m:r>
                    <m:nary>
                      <m:naryPr>
                        <m:ctrlPr>
                          <a:rPr lang="en-US" i="1" smtClean="0">
                            <a:latin typeface="Cambria Math" panose="02040503050406030204" pitchFamily="18" charset="0"/>
                            <a:cs typeface="Times New Roman" panose="02020603050405020304" pitchFamily="18" charset="0"/>
                          </a:rPr>
                        </m:ctrlPr>
                      </m:naryPr>
                      <m:sub>
                        <m:r>
                          <m:rPr>
                            <m:brk m:alnAt="23"/>
                          </m:rPr>
                          <a:rPr lang="en-US" b="0" i="1" smtClean="0">
                            <a:latin typeface="Cambria Math" panose="02040503050406030204" pitchFamily="18" charset="0"/>
                            <a:cs typeface="Times New Roman" panose="02020603050405020304" pitchFamily="18" charset="0"/>
                          </a:rPr>
                          <m:t>𝜂</m:t>
                        </m:r>
                        <m:r>
                          <a:rPr lang="en-US" b="0" i="1" baseline="-25000" smtClean="0">
                            <a:latin typeface="Cambria Math" panose="02040503050406030204" pitchFamily="18" charset="0"/>
                            <a:cs typeface="Times New Roman" panose="02020603050405020304" pitchFamily="18" charset="0"/>
                          </a:rPr>
                          <m:t>2</m:t>
                        </m:r>
                      </m:sub>
                      <m:sup>
                        <m:r>
                          <a:rPr lang="en-US" b="0" i="1" smtClean="0">
                            <a:latin typeface="Cambria Math" panose="02040503050406030204" pitchFamily="18" charset="0"/>
                            <a:cs typeface="Times New Roman" panose="02020603050405020304" pitchFamily="18" charset="0"/>
                          </a:rPr>
                          <m:t>𝜂</m:t>
                        </m:r>
                        <m:r>
                          <a:rPr lang="en-US" b="0" i="1" baseline="-25000" smtClean="0">
                            <a:latin typeface="Cambria Math" panose="02040503050406030204" pitchFamily="18" charset="0"/>
                            <a:cs typeface="Times New Roman" panose="02020603050405020304" pitchFamily="18" charset="0"/>
                          </a:rPr>
                          <m:t>1</m:t>
                        </m:r>
                      </m:sup>
                      <m:e>
                        <m:r>
                          <a:rPr lang="en-US" b="0" i="1" smtClean="0">
                            <a:latin typeface="Cambria Math" panose="02040503050406030204" pitchFamily="18" charset="0"/>
                            <a:cs typeface="Times New Roman" panose="02020603050405020304" pitchFamily="18" charset="0"/>
                          </a:rPr>
                          <m:t>h</m:t>
                        </m:r>
                        <m:r>
                          <a:rPr lang="en-US" b="0" i="1" smtClean="0">
                            <a:latin typeface="Cambria Math" panose="02040503050406030204" pitchFamily="18" charset="0"/>
                            <a:cs typeface="Times New Roman" panose="02020603050405020304" pitchFamily="18" charset="0"/>
                          </a:rPr>
                          <m:t> </m:t>
                        </m:r>
                        <m:r>
                          <a:rPr lang="en-US" b="1" i="0" smtClean="0">
                            <a:latin typeface="Cambria Math" panose="02040503050406030204" pitchFamily="18" charset="0"/>
                            <a:cs typeface="Times New Roman" panose="02020603050405020304" pitchFamily="18" charset="0"/>
                          </a:rPr>
                          <m:t>𝐀</m:t>
                        </m:r>
                        <m:r>
                          <a:rPr lang="en-US" b="0" i="1" smtClean="0">
                            <a:latin typeface="Cambria Math" panose="02040503050406030204" pitchFamily="18" charset="0"/>
                            <a:cs typeface="Times New Roman" panose="02020603050405020304" pitchFamily="18" charset="0"/>
                          </a:rPr>
                          <m:t>·</m:t>
                        </m:r>
                      </m:e>
                    </m:nary>
                    <m:r>
                      <a:rPr lang="en-US" b="0" i="1" smtClean="0">
                        <a:latin typeface="Cambria Math" panose="02040503050406030204" pitchFamily="18" charset="0"/>
                        <a:cs typeface="Times New Roman" panose="02020603050405020304" pitchFamily="18" charset="0"/>
                      </a:rPr>
                      <m:t>𝑑</m:t>
                    </m:r>
                  </m:oMath>
                </a14:m>
                <a:r>
                  <a:rPr lang="en-US" b="1" dirty="0">
                    <a:latin typeface="Times New Roman" panose="02020603050405020304" pitchFamily="18" charset="0"/>
                    <a:cs typeface="Times New Roman" panose="02020603050405020304" pitchFamily="18" charset="0"/>
                  </a:rPr>
                  <a:t>P</a:t>
                </a:r>
                <a:endParaRPr lang="en-US" dirty="0">
                  <a:latin typeface="Times New Roman" panose="02020603050405020304" pitchFamily="18" charset="0"/>
                  <a:cs typeface="Times New Roman" panose="02020603050405020304" pitchFamily="18" charset="0"/>
                </a:endParaRPr>
              </a:p>
              <a:p>
                <a:pPr marL="0" indent="0">
                  <a:buNone/>
                </a:pP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 mass per unit area (kg/m</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horizontal unit vector perpendicular to arc</a:t>
                </a:r>
              </a:p>
              <a:p>
                <a:pPr marL="0" indent="0">
                  <a:buNone/>
                </a:pPr>
                <a:r>
                  <a:rPr lang="en-US" b="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 horizontal unit vector parallel to arc</a:t>
                </a:r>
              </a:p>
              <a:p>
                <a:pPr marL="0" indent="0">
                  <a:buNone/>
                </a:pPr>
                <a:r>
                  <a:rPr lang="en-US" i="1" dirty="0">
                    <a:latin typeface="Times New Roman" panose="02020603050405020304" pitchFamily="18" charset="0"/>
                    <a:cs typeface="Times New Roman" panose="02020603050405020304" pitchFamily="18" charset="0"/>
                  </a:rPr>
                  <a:t>M</a:t>
                </a:r>
                <a:r>
                  <a:rPr lang="en-US" baseline="-25000" dirty="0">
                    <a:latin typeface="Times New Roman" panose="02020603050405020304" pitchFamily="18" charset="0"/>
                    <a:cs typeface="Times New Roman" panose="02020603050405020304" pitchFamily="18" charset="0"/>
                  </a:rPr>
                  <a:t>n-1/2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n-1/2</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n-1/2</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a:t>
                </a:r>
                <a:r>
                  <a:rPr lang="en-US"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n-1</a:t>
                </a:r>
                <a:r>
                  <a:rPr lang="en-US" dirty="0">
                    <a:latin typeface="Times New Roman" panose="02020603050405020304" pitchFamily="18" charset="0"/>
                    <a:cs typeface="Times New Roman" panose="02020603050405020304" pitchFamily="18" charset="0"/>
                  </a:rPr>
                  <a:t>) = finite difference mass flux</a:t>
                </a:r>
              </a:p>
              <a:p>
                <a:pPr marL="0" indent="0">
                  <a:buNone/>
                </a:pPr>
                <a:r>
                  <a:rPr lang="en-US" dirty="0">
                    <a:latin typeface="Times New Roman" panose="02020603050405020304" pitchFamily="18" charset="0"/>
                    <a:cs typeface="Times New Roman" panose="02020603050405020304" pitchFamily="18" charset="0"/>
                  </a:rPr>
                  <a:t>Integrating over the grid cell corner points: </a:t>
                </a:r>
                <a:r>
                  <a:rPr lang="en-US" b="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and setting grid cell area to </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Δ</a:t>
                </a:r>
                <a:r>
                  <a:rPr lang="en-US" i="1" dirty="0" err="1">
                    <a:latin typeface="Times New Roman" panose="02020603050405020304" pitchFamily="18" charset="0"/>
                    <a:cs typeface="Times New Roman" panose="02020603050405020304" pitchFamily="18" charset="0"/>
                  </a:rPr>
                  <a:t>h</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Δt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Σ</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M</a:t>
                </a:r>
                <a:r>
                  <a:rPr lang="en-US" baseline="-25000" dirty="0">
                    <a:latin typeface="Times New Roman" panose="02020603050405020304" pitchFamily="18" charset="0"/>
                    <a:cs typeface="Times New Roman" panose="02020603050405020304" pitchFamily="18" charset="0"/>
                  </a:rPr>
                  <a:t>n-1/2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Δ</a:t>
                </a:r>
                <a:r>
                  <a:rPr lang="en-US" i="1" dirty="0" err="1">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Σ</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n-1/2</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n-1/2</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a:t>
                </a:r>
                <a:r>
                  <a:rPr lang="en-US"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n-1</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K</a:t>
                </a:r>
              </a:p>
            </p:txBody>
          </p:sp>
        </mc:Choice>
        <mc:Fallback xmlns="">
          <p:sp>
            <p:nvSpPr>
              <p:cNvPr id="3" name="Content Placeholder 2">
                <a:extLst>
                  <a:ext uri="{FF2B5EF4-FFF2-40B4-BE49-F238E27FC236}">
                    <a16:creationId xmlns:a16="http://schemas.microsoft.com/office/drawing/2014/main" id="{D8B0C09E-DDA6-064B-BF5B-0B61A291CE0A}"/>
                  </a:ext>
                </a:extLst>
              </p:cNvPr>
              <p:cNvSpPr>
                <a:spLocks noGrp="1" noRot="1" noChangeAspect="1" noMove="1" noResize="1" noEditPoints="1" noAdjustHandles="1" noChangeArrowheads="1" noChangeShapeType="1" noTextEdit="1"/>
              </p:cNvSpPr>
              <p:nvPr>
                <p:ph idx="1"/>
              </p:nvPr>
            </p:nvSpPr>
            <p:spPr>
              <a:xfrm>
                <a:off x="799288" y="755581"/>
                <a:ext cx="10522303" cy="5324707"/>
              </a:xfrm>
              <a:blipFill>
                <a:blip r:embed="rId2"/>
                <a:stretch>
                  <a:fillRect l="-1206" t="-7838"/>
                </a:stretch>
              </a:blipFill>
            </p:spPr>
            <p:txBody>
              <a:bodyPr/>
              <a:lstStyle/>
              <a:p>
                <a:r>
                  <a:rPr lang="en-US">
                    <a:noFill/>
                  </a:rPr>
                  <a:t> </a:t>
                </a:r>
              </a:p>
            </p:txBody>
          </p:sp>
        </mc:Fallback>
      </mc:AlternateContent>
    </p:spTree>
    <p:extLst>
      <p:ext uri="{BB962C8B-B14F-4D97-AF65-F5344CB8AC3E}">
        <p14:creationId xmlns:p14="http://schemas.microsoft.com/office/powerpoint/2010/main" val="310731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196352-8110-5948-8B25-78ECFCDD0CF9}"/>
              </a:ext>
            </a:extLst>
          </p:cNvPr>
          <p:cNvSpPr>
            <a:spLocks noGrp="1"/>
          </p:cNvSpPr>
          <p:nvPr>
            <p:ph idx="1"/>
          </p:nvPr>
        </p:nvSpPr>
        <p:spPr>
          <a:xfrm>
            <a:off x="865301" y="672159"/>
            <a:ext cx="10448827" cy="550696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Similarly, the </a:t>
            </a:r>
            <a:r>
              <a:rPr lang="en-US" u="sng" dirty="0">
                <a:latin typeface="Times New Roman" panose="02020603050405020304" pitchFamily="18" charset="0"/>
                <a:cs typeface="Times New Roman" panose="02020603050405020304" pitchFamily="18" charset="0"/>
              </a:rPr>
              <a:t>Pressure Gradient Force </a:t>
            </a:r>
            <a:r>
              <a:rPr lang="en-US" dirty="0">
                <a:latin typeface="Times New Roman" panose="02020603050405020304" pitchFamily="18" charset="0"/>
                <a:cs typeface="Times New Roman" panose="02020603050405020304" pitchFamily="18" charset="0"/>
              </a:rPr>
              <a:t>for shallow water equations is:</a:t>
            </a:r>
          </a:p>
          <a:p>
            <a:pPr marL="0" indent="0">
              <a:buNone/>
            </a:pPr>
            <a:r>
              <a:rPr lang="en-US" dirty="0">
                <a:latin typeface="Times New Roman" panose="02020603050405020304" pitchFamily="18" charset="0"/>
                <a:cs typeface="Times New Roman" panose="02020603050405020304" pitchFamily="18" charset="0"/>
              </a:rPr>
              <a:t>Δ</a:t>
            </a:r>
            <a:r>
              <a:rPr lang="en-US" b="1" dirty="0">
                <a:latin typeface="Times New Roman" panose="02020603050405020304" pitchFamily="18" charset="0"/>
                <a:cs typeface="Times New Roman" panose="02020603050405020304" pitchFamily="18" charset="0"/>
              </a:rPr>
              <a:t>A</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Δt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Σ</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Φ</a:t>
            </a:r>
            <a:r>
              <a:rPr lang="en-US" baseline="-25000" dirty="0">
                <a:latin typeface="Times New Roman" panose="02020603050405020304" pitchFamily="18" charset="0"/>
                <a:cs typeface="Times New Roman" panose="02020603050405020304" pitchFamily="18" charset="0"/>
              </a:rPr>
              <a:t>n-1/2</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a:t>
            </a:r>
            <a:r>
              <a:rPr lang="en-US"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n-1</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K</a:t>
            </a:r>
          </a:p>
          <a:p>
            <a:pPr marL="0" indent="0">
              <a:buNone/>
            </a:pPr>
            <a:r>
              <a:rPr lang="en-US" dirty="0" err="1">
                <a:latin typeface="Times New Roman" panose="02020603050405020304" pitchFamily="18" charset="0"/>
                <a:cs typeface="Times New Roman" panose="02020603050405020304" pitchFamily="18" charset="0"/>
              </a:rPr>
              <a:t>Δ</a:t>
            </a:r>
            <a:r>
              <a:rPr lang="en-US" i="1" dirty="0" err="1">
                <a:latin typeface="Times New Roman" panose="02020603050405020304" pitchFamily="18" charset="0"/>
                <a:cs typeface="Times New Roman" panose="02020603050405020304" pitchFamily="18" charset="0"/>
              </a:rPr>
              <a:t>h</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Δt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Σ</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n-1/2</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n-1/2</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a:t>
            </a:r>
            <a:r>
              <a:rPr lang="en-US"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n-1</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K     </a:t>
            </a:r>
            <a:r>
              <a:rPr lang="en-US" dirty="0">
                <a:latin typeface="Times New Roman" panose="02020603050405020304" pitchFamily="18" charset="0"/>
                <a:cs typeface="Times New Roman" panose="02020603050405020304" pitchFamily="18" charset="0"/>
              </a:rPr>
              <a:t>repeated for comparison</a:t>
            </a:r>
          </a:p>
          <a:p>
            <a:pPr marL="0" indent="0">
              <a:buNone/>
            </a:pPr>
            <a:r>
              <a:rPr lang="en-US" b="1" dirty="0" err="1">
                <a:latin typeface="Times New Roman" panose="02020603050405020304" pitchFamily="18" charset="0"/>
                <a:cs typeface="Times New Roman" panose="02020603050405020304" pitchFamily="18" charset="0"/>
              </a:rPr>
              <a:t>Φ</a:t>
            </a:r>
            <a:r>
              <a:rPr lang="en-US" b="1"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 Gravity = geopotential (m</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/s</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For Δ</a:t>
            </a:r>
            <a:r>
              <a:rPr lang="en-US" b="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loops over the corners of the momentum A or B cells.</a:t>
            </a:r>
          </a:p>
          <a:p>
            <a:pPr marL="0" indent="0">
              <a:buNone/>
            </a:pP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and </a:t>
            </a:r>
            <a:r>
              <a:rPr lang="en-US" b="1" dirty="0" err="1">
                <a:latin typeface="Times New Roman" panose="02020603050405020304" pitchFamily="18" charset="0"/>
                <a:cs typeface="Times New Roman" panose="02020603050405020304" pitchFamily="18" charset="0"/>
              </a:rPr>
              <a:t>Φ</a:t>
            </a:r>
            <a:r>
              <a:rPr lang="en-US" dirty="0">
                <a:latin typeface="Times New Roman" panose="02020603050405020304" pitchFamily="18" charset="0"/>
                <a:cs typeface="Times New Roman" panose="02020603050405020304" pitchFamily="18" charset="0"/>
              </a:rPr>
              <a:t> are centered at primary C cells, </a:t>
            </a:r>
            <a:r>
              <a:rPr lang="en-US" b="1" dirty="0">
                <a:latin typeface="Times New Roman" panose="02020603050405020304" pitchFamily="18" charset="0"/>
                <a:cs typeface="Times New Roman" panose="02020603050405020304" pitchFamily="18" charset="0"/>
              </a:rPr>
              <a:t>Φ</a:t>
            </a:r>
            <a:r>
              <a:rPr lang="en-US" baseline="-25000" dirty="0">
                <a:latin typeface="Times New Roman" panose="02020603050405020304" pitchFamily="18" charset="0"/>
                <a:cs typeface="Times New Roman" panose="02020603050405020304" pitchFamily="18" charset="0"/>
              </a:rPr>
              <a:t>n-1/2</a:t>
            </a:r>
            <a:r>
              <a:rPr lang="en-US" dirty="0">
                <a:latin typeface="Times New Roman" panose="02020603050405020304" pitchFamily="18" charset="0"/>
                <a:cs typeface="Times New Roman" panose="02020603050405020304" pitchFamily="18" charset="0"/>
              </a:rPr>
              <a:t> is an average value.</a:t>
            </a:r>
          </a:p>
          <a:p>
            <a:pPr marL="0" indent="0">
              <a:buNone/>
            </a:pPr>
            <a:r>
              <a:rPr lang="en-US" dirty="0">
                <a:latin typeface="Times New Roman" panose="02020603050405020304" pitchFamily="18" charset="0"/>
                <a:cs typeface="Times New Roman" panose="02020603050405020304" pitchFamily="18" charset="0"/>
              </a:rPr>
              <a:t>It is also possible to assume that </a:t>
            </a:r>
            <a:r>
              <a:rPr lang="en-US" b="1" dirty="0" err="1">
                <a:latin typeface="Times New Roman" panose="02020603050405020304" pitchFamily="18" charset="0"/>
                <a:cs typeface="Times New Roman" panose="02020603050405020304" pitchFamily="18" charset="0"/>
              </a:rPr>
              <a:t>Φ</a:t>
            </a:r>
            <a:r>
              <a:rPr lang="en-US" dirty="0">
                <a:latin typeface="Times New Roman" panose="02020603050405020304" pitchFamily="18" charset="0"/>
                <a:cs typeface="Times New Roman" panose="02020603050405020304" pitchFamily="18" charset="0"/>
              </a:rPr>
              <a:t> is linearly interpolated from corners n-1 to n and compute the integrand for an edge in closed form.</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For </a:t>
            </a:r>
            <a:r>
              <a:rPr lang="en-US" dirty="0" err="1">
                <a:latin typeface="Times New Roman" panose="02020603050405020304" pitchFamily="18" charset="0"/>
                <a:cs typeface="Times New Roman" panose="02020603050405020304" pitchFamily="18" charset="0"/>
              </a:rPr>
              <a:t>Δ</a:t>
            </a:r>
            <a:r>
              <a:rPr lang="en-US" i="1" dirty="0" err="1">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loops over the corners of the primary C cells.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673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CE0C-D2DE-374D-A4B6-7FBFA8B2F392}"/>
              </a:ext>
            </a:extLst>
          </p:cNvPr>
          <p:cNvSpPr>
            <a:spLocks noGrp="1"/>
          </p:cNvSpPr>
          <p:nvPr>
            <p:ph type="title"/>
          </p:nvPr>
        </p:nvSpPr>
        <p:spPr>
          <a:xfrm>
            <a:off x="1078346" y="-1805421"/>
            <a:ext cx="10515600" cy="1325563"/>
          </a:xfrm>
        </p:spPr>
        <p:txBody>
          <a:bodyPr/>
          <a:lstStyle/>
          <a:p>
            <a:endParaRPr lang="en-US"/>
          </a:p>
        </p:txBody>
      </p:sp>
      <p:sp>
        <p:nvSpPr>
          <p:cNvPr id="3" name="Content Placeholder 2">
            <a:extLst>
              <a:ext uri="{FF2B5EF4-FFF2-40B4-BE49-F238E27FC236}">
                <a16:creationId xmlns:a16="http://schemas.microsoft.com/office/drawing/2014/main" id="{BE39FC7F-DC5F-8441-A568-9BD965B5F88A}"/>
              </a:ext>
            </a:extLst>
          </p:cNvPr>
          <p:cNvSpPr>
            <a:spLocks noGrp="1"/>
          </p:cNvSpPr>
          <p:nvPr>
            <p:ph idx="1"/>
          </p:nvPr>
        </p:nvSpPr>
        <p:spPr>
          <a:xfrm>
            <a:off x="884382" y="680316"/>
            <a:ext cx="10709564" cy="556145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Since Williamson et al. [1992] numerical schemes for the shallow water equations have been compared using Rossby-</a:t>
            </a:r>
            <a:r>
              <a:rPr lang="en-US" dirty="0" err="1">
                <a:latin typeface="Times New Roman" panose="02020603050405020304" pitchFamily="18" charset="0"/>
                <a:cs typeface="Times New Roman" panose="02020603050405020304" pitchFamily="18" charset="0"/>
              </a:rPr>
              <a:t>Haurwitz</a:t>
            </a:r>
            <a:r>
              <a:rPr lang="en-US" dirty="0">
                <a:latin typeface="Times New Roman" panose="02020603050405020304" pitchFamily="18" charset="0"/>
                <a:cs typeface="Times New Roman" panose="02020603050405020304" pitchFamily="18" charset="0"/>
              </a:rPr>
              <a:t> wave 4.</a:t>
            </a:r>
          </a:p>
          <a:p>
            <a:pPr marL="0" indent="0">
              <a:buNone/>
            </a:pPr>
            <a:r>
              <a:rPr lang="en-US" dirty="0">
                <a:latin typeface="Times New Roman" panose="02020603050405020304" pitchFamily="18" charset="0"/>
                <a:cs typeface="Times New Roman" panose="02020603050405020304" pitchFamily="18" charset="0"/>
              </a:rPr>
              <a:t>For cubed-sphere models starting from Rossby-</a:t>
            </a:r>
            <a:r>
              <a:rPr lang="en-US" dirty="0" err="1">
                <a:latin typeface="Times New Roman" panose="02020603050405020304" pitchFamily="18" charset="0"/>
                <a:cs typeface="Times New Roman" panose="02020603050405020304" pitchFamily="18" charset="0"/>
              </a:rPr>
              <a:t>Haurwitz</a:t>
            </a:r>
            <a:r>
              <a:rPr lang="en-US" dirty="0">
                <a:latin typeface="Times New Roman" panose="02020603050405020304" pitchFamily="18" charset="0"/>
                <a:cs typeface="Times New Roman" panose="02020603050405020304" pitchFamily="18" charset="0"/>
              </a:rPr>
              <a:t> wave 4, each wave-length remains identical because it lies above the same grid arrangement.</a:t>
            </a:r>
          </a:p>
          <a:p>
            <a:pPr marL="0" indent="0">
              <a:buNone/>
            </a:pPr>
            <a:r>
              <a:rPr lang="en-US" dirty="0">
                <a:latin typeface="Times New Roman" panose="02020603050405020304" pitchFamily="18" charset="0"/>
                <a:cs typeface="Times New Roman" panose="02020603050405020304" pitchFamily="18" charset="0"/>
              </a:rPr>
              <a:t>For icosahedral models starting from Rossby-</a:t>
            </a:r>
            <a:r>
              <a:rPr lang="en-US" dirty="0" err="1">
                <a:latin typeface="Times New Roman" panose="02020603050405020304" pitchFamily="18" charset="0"/>
                <a:cs typeface="Times New Roman" panose="02020603050405020304" pitchFamily="18" charset="0"/>
              </a:rPr>
              <a:t>Haurwitz</a:t>
            </a:r>
            <a:r>
              <a:rPr lang="en-US" dirty="0">
                <a:latin typeface="Times New Roman" panose="02020603050405020304" pitchFamily="18" charset="0"/>
                <a:cs typeface="Times New Roman" panose="02020603050405020304" pitchFamily="18" charset="0"/>
              </a:rPr>
              <a:t> wave 5, each wave-lengths remains identical.</a:t>
            </a:r>
          </a:p>
          <a:p>
            <a:pPr marL="0" indent="0">
              <a:buNone/>
            </a:pPr>
            <a:r>
              <a:rPr lang="en-US" dirty="0">
                <a:latin typeface="Times New Roman" panose="02020603050405020304" pitchFamily="18" charset="0"/>
                <a:cs typeface="Times New Roman" panose="02020603050405020304" pitchFamily="18" charset="0"/>
              </a:rPr>
              <a:t>3 is relatively prime to both 4 and 5, so we use Rossby-</a:t>
            </a:r>
            <a:r>
              <a:rPr lang="en-US" dirty="0" err="1">
                <a:latin typeface="Times New Roman" panose="02020603050405020304" pitchFamily="18" charset="0"/>
                <a:cs typeface="Times New Roman" panose="02020603050405020304" pitchFamily="18" charset="0"/>
              </a:rPr>
              <a:t>Haurwitz</a:t>
            </a:r>
            <a:r>
              <a:rPr lang="en-US" dirty="0">
                <a:latin typeface="Times New Roman" panose="02020603050405020304" pitchFamily="18" charset="0"/>
                <a:cs typeface="Times New Roman" panose="02020603050405020304" pitchFamily="18" charset="0"/>
              </a:rPr>
              <a:t> wave 3.</a:t>
            </a:r>
          </a:p>
          <a:p>
            <a:pPr marL="0" indent="0">
              <a:buNone/>
            </a:pPr>
            <a:r>
              <a:rPr lang="en-US" dirty="0">
                <a:latin typeface="Times New Roman" panose="02020603050405020304" pitchFamily="18" charset="0"/>
                <a:cs typeface="Times New Roman" panose="02020603050405020304" pitchFamily="18" charset="0"/>
              </a:rPr>
              <a:t>With RH wave 3, separate wave-lengths diverge among themselves,           and there is more variety in the errors that may occur.</a:t>
            </a:r>
          </a:p>
          <a:p>
            <a:pPr marL="0" indent="0">
              <a:buNone/>
            </a:pPr>
            <a:r>
              <a:rPr lang="en-US" dirty="0">
                <a:latin typeface="Times New Roman" panose="02020603050405020304" pitchFamily="18" charset="0"/>
                <a:cs typeface="Times New Roman" panose="02020603050405020304" pitchFamily="18" charset="0"/>
              </a:rPr>
              <a:t>Icosahedral model decays on day 45, cubed-sphere decays on day 26; each of these two model use symmetric equations.</a:t>
            </a:r>
          </a:p>
        </p:txBody>
      </p:sp>
    </p:spTree>
    <p:extLst>
      <p:ext uri="{BB962C8B-B14F-4D97-AF65-F5344CB8AC3E}">
        <p14:creationId xmlns:p14="http://schemas.microsoft.com/office/powerpoint/2010/main" val="348224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5462-48F7-0F4B-92BF-5037192B45BF}"/>
              </a:ext>
            </a:extLst>
          </p:cNvPr>
          <p:cNvSpPr>
            <a:spLocks noGrp="1"/>
          </p:cNvSpPr>
          <p:nvPr>
            <p:ph type="title"/>
          </p:nvPr>
        </p:nvSpPr>
        <p:spPr>
          <a:xfrm>
            <a:off x="662709" y="531382"/>
            <a:ext cx="3068782" cy="5693928"/>
          </a:xfrm>
        </p:spPr>
        <p:txBody>
          <a:bodyPr>
            <a:normAutofit/>
          </a:bodyPr>
          <a:lstStyle/>
          <a:p>
            <a:r>
              <a:rPr lang="en-US" sz="2800" u="sng" dirty="0" err="1">
                <a:latin typeface="Times New Roman" panose="02020603050405020304" pitchFamily="18" charset="0"/>
                <a:cs typeface="Times New Roman" panose="02020603050405020304" pitchFamily="18" charset="0"/>
              </a:rPr>
              <a:t>Rossby-Haurwitz</a:t>
            </a:r>
            <a:r>
              <a:rPr lang="en-US" sz="2800" u="sng" dirty="0">
                <a:latin typeface="Times New Roman" panose="02020603050405020304" pitchFamily="18" charset="0"/>
                <a:cs typeface="Times New Roman" panose="02020603050405020304" pitchFamily="18" charset="0"/>
              </a:rPr>
              <a:t> wave 3</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Shallow water equations.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Both icosahedral and cubed-sphere grid use symmetric equations.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Arakawa B-grid and C-grid are Lat-Lon schemes.</a:t>
            </a:r>
          </a:p>
        </p:txBody>
      </p:sp>
      <p:pic>
        <p:nvPicPr>
          <p:cNvPr id="5" name="Content Placeholder 4">
            <a:extLst>
              <a:ext uri="{FF2B5EF4-FFF2-40B4-BE49-F238E27FC236}">
                <a16:creationId xmlns:a16="http://schemas.microsoft.com/office/drawing/2014/main" id="{43D93713-D815-824C-9F5B-2003C3A77728}"/>
              </a:ext>
            </a:extLst>
          </p:cNvPr>
          <p:cNvPicPr>
            <a:picLocks noGrp="1" noChangeAspect="1"/>
          </p:cNvPicPr>
          <p:nvPr>
            <p:ph idx="1"/>
          </p:nvPr>
        </p:nvPicPr>
        <p:blipFill rotWithShape="1">
          <a:blip r:embed="rId2"/>
          <a:srcRect t="13592" r="48218" b="62406"/>
          <a:stretch/>
        </p:blipFill>
        <p:spPr>
          <a:xfrm>
            <a:off x="3915064" y="83128"/>
            <a:ext cx="4261461" cy="3418844"/>
          </a:xfrm>
        </p:spPr>
      </p:pic>
      <p:pic>
        <p:nvPicPr>
          <p:cNvPr id="6" name="Content Placeholder 4">
            <a:extLst>
              <a:ext uri="{FF2B5EF4-FFF2-40B4-BE49-F238E27FC236}">
                <a16:creationId xmlns:a16="http://schemas.microsoft.com/office/drawing/2014/main" id="{21320A05-EDB1-FC43-A62A-09BDC6CA693C}"/>
              </a:ext>
            </a:extLst>
          </p:cNvPr>
          <p:cNvPicPr>
            <a:picLocks noChangeAspect="1"/>
          </p:cNvPicPr>
          <p:nvPr/>
        </p:nvPicPr>
        <p:blipFill rotWithShape="1">
          <a:blip r:embed="rId2"/>
          <a:srcRect l="51232" t="37198" r="170" b="38461"/>
          <a:stretch/>
        </p:blipFill>
        <p:spPr>
          <a:xfrm>
            <a:off x="8220364" y="0"/>
            <a:ext cx="3860800" cy="3347064"/>
          </a:xfrm>
          <a:prstGeom prst="rect">
            <a:avLst/>
          </a:prstGeom>
        </p:spPr>
      </p:pic>
      <p:pic>
        <p:nvPicPr>
          <p:cNvPr id="7" name="Content Placeholder 4">
            <a:extLst>
              <a:ext uri="{FF2B5EF4-FFF2-40B4-BE49-F238E27FC236}">
                <a16:creationId xmlns:a16="http://schemas.microsoft.com/office/drawing/2014/main" id="{F3D210CD-A585-7043-9220-3272EC64AA50}"/>
              </a:ext>
            </a:extLst>
          </p:cNvPr>
          <p:cNvPicPr>
            <a:picLocks noChangeAspect="1"/>
          </p:cNvPicPr>
          <p:nvPr/>
        </p:nvPicPr>
        <p:blipFill rotWithShape="1">
          <a:blip r:embed="rId2"/>
          <a:srcRect t="61766" b="13552"/>
          <a:stretch/>
        </p:blipFill>
        <p:spPr>
          <a:xfrm>
            <a:off x="3871225" y="3338944"/>
            <a:ext cx="8237648" cy="3519056"/>
          </a:xfrm>
          <a:prstGeom prst="rect">
            <a:avLst/>
          </a:prstGeom>
        </p:spPr>
      </p:pic>
    </p:spTree>
    <p:extLst>
      <p:ext uri="{BB962C8B-B14F-4D97-AF65-F5344CB8AC3E}">
        <p14:creationId xmlns:p14="http://schemas.microsoft.com/office/powerpoint/2010/main" val="400070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FE83CD-CB17-AE4B-B2D9-5A3D9FCD175F}"/>
              </a:ext>
            </a:extLst>
          </p:cNvPr>
          <p:cNvSpPr>
            <a:spLocks noGrp="1"/>
          </p:cNvSpPr>
          <p:nvPr>
            <p:ph type="title"/>
          </p:nvPr>
        </p:nvSpPr>
        <p:spPr>
          <a:xfrm>
            <a:off x="799173" y="637932"/>
            <a:ext cx="6650139" cy="5555604"/>
          </a:xfrm>
        </p:spPr>
        <p:txBody>
          <a:bodyPr>
            <a:normAutofit/>
          </a:bodyPr>
          <a:lstStyle/>
          <a:p>
            <a:r>
              <a:rPr lang="en-US" sz="2800" u="sng" dirty="0">
                <a:latin typeface="Times New Roman" panose="02020603050405020304" pitchFamily="18" charset="0"/>
                <a:cs typeface="Times New Roman" panose="02020603050405020304" pitchFamily="18" charset="0"/>
              </a:rPr>
              <a:t>Cubed-Sphere grid </a:t>
            </a:r>
            <a:r>
              <a:rPr lang="en-US" sz="2800" dirty="0">
                <a:latin typeface="Times New Roman" panose="02020603050405020304" pitchFamily="18" charset="0"/>
                <a:cs typeface="Times New Roman" panose="02020603050405020304" pitchFamily="18" charset="0"/>
              </a:rPr>
              <a:t>cell arrangement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Top diagram shows projection of grid cells from the center of a cube face onto the sphere; they are squares.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Bottom diagram shows projection of grid cells form the corners of the cube onto the sphere; they are parallelograms.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This arrangement causes all kinds of terrible harmonics and numerically induced errors.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Almost any cell arrangement will cause </a:t>
            </a:r>
            <a:r>
              <a:rPr lang="en-US" sz="2800" i="1" dirty="0">
                <a:latin typeface="Times New Roman" panose="02020603050405020304" pitchFamily="18" charset="0"/>
                <a:cs typeface="Times New Roman" panose="02020603050405020304" pitchFamily="18" charset="0"/>
              </a:rPr>
              <a:t>grid</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imprinting</a:t>
            </a:r>
            <a:r>
              <a:rPr lang="en-US" sz="2800" dirty="0">
                <a:latin typeface="Times New Roman" panose="02020603050405020304" pitchFamily="18" charset="0"/>
                <a:cs typeface="Times New Roman" panose="02020603050405020304" pitchFamily="18" charset="0"/>
              </a:rPr>
              <a:t> errors, but those of an icosahedral grid is less severe than those of a cubed-sphere grid.</a:t>
            </a:r>
          </a:p>
        </p:txBody>
      </p:sp>
      <p:pic>
        <p:nvPicPr>
          <p:cNvPr id="6" name="Picture 5">
            <a:extLst>
              <a:ext uri="{FF2B5EF4-FFF2-40B4-BE49-F238E27FC236}">
                <a16:creationId xmlns:a16="http://schemas.microsoft.com/office/drawing/2014/main" id="{BD7CA715-0C08-3042-B555-38040C40C448}"/>
              </a:ext>
            </a:extLst>
          </p:cNvPr>
          <p:cNvPicPr>
            <a:picLocks noChangeAspect="1"/>
          </p:cNvPicPr>
          <p:nvPr/>
        </p:nvPicPr>
        <p:blipFill>
          <a:blip r:embed="rId2"/>
          <a:stretch>
            <a:fillRect/>
          </a:stretch>
        </p:blipFill>
        <p:spPr>
          <a:xfrm>
            <a:off x="7857943" y="-15091"/>
            <a:ext cx="3508513" cy="6888181"/>
          </a:xfrm>
          <a:prstGeom prst="rect">
            <a:avLst/>
          </a:prstGeom>
        </p:spPr>
      </p:pic>
    </p:spTree>
    <p:extLst>
      <p:ext uri="{BB962C8B-B14F-4D97-AF65-F5344CB8AC3E}">
        <p14:creationId xmlns:p14="http://schemas.microsoft.com/office/powerpoint/2010/main" val="223664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827B1-7A03-2247-B689-20333016DB74}"/>
              </a:ext>
            </a:extLst>
          </p:cNvPr>
          <p:cNvSpPr>
            <a:spLocks noGrp="1"/>
          </p:cNvSpPr>
          <p:nvPr>
            <p:ph type="title"/>
          </p:nvPr>
        </p:nvSpPr>
        <p:spPr>
          <a:xfrm>
            <a:off x="912091" y="-1657639"/>
            <a:ext cx="10515600" cy="1325563"/>
          </a:xfrm>
        </p:spPr>
        <p:txBody>
          <a:bodyPr/>
          <a:lstStyle/>
          <a:p>
            <a:endParaRPr lang="en-US"/>
          </a:p>
        </p:txBody>
      </p:sp>
      <p:sp>
        <p:nvSpPr>
          <p:cNvPr id="3" name="Content Placeholder 2">
            <a:extLst>
              <a:ext uri="{FF2B5EF4-FFF2-40B4-BE49-F238E27FC236}">
                <a16:creationId xmlns:a16="http://schemas.microsoft.com/office/drawing/2014/main" id="{A70D7146-DA8C-0A44-9F7C-974658BCCCFB}"/>
              </a:ext>
            </a:extLst>
          </p:cNvPr>
          <p:cNvSpPr>
            <a:spLocks noGrp="1"/>
          </p:cNvSpPr>
          <p:nvPr>
            <p:ph idx="1"/>
          </p:nvPr>
        </p:nvSpPr>
        <p:spPr>
          <a:xfrm>
            <a:off x="708891" y="591127"/>
            <a:ext cx="10808854" cy="5846618"/>
          </a:xfrm>
        </p:spPr>
        <p:txBody>
          <a:bodyPr>
            <a:normAutofit/>
          </a:bodyPr>
          <a:lstStyle/>
          <a:p>
            <a:pPr marL="0" indent="0">
              <a:buNone/>
            </a:pPr>
            <a:r>
              <a:rPr lang="en-US" u="sng" dirty="0">
                <a:latin typeface="Times New Roman" panose="02020603050405020304" pitchFamily="18" charset="0"/>
                <a:cs typeface="Times New Roman" panose="02020603050405020304" pitchFamily="18" charset="0"/>
              </a:rPr>
              <a:t>Icosahedral B-grid model </a:t>
            </a:r>
            <a:r>
              <a:rPr lang="en-US" dirty="0">
                <a:latin typeface="Times New Roman" panose="02020603050405020304" pitchFamily="18" charset="0"/>
                <a:cs typeface="Times New Roman" panose="02020603050405020304" pitchFamily="18" charset="0"/>
              </a:rPr>
              <a:t>– the Raw grid</a:t>
            </a:r>
          </a:p>
          <a:p>
            <a:pPr marL="0" indent="0">
              <a:buNone/>
            </a:pPr>
            <a:r>
              <a:rPr lang="en-US" dirty="0">
                <a:latin typeface="Times New Roman" panose="02020603050405020304" pitchFamily="18" charset="0"/>
                <a:cs typeface="Times New Roman" panose="02020603050405020304" pitchFamily="18" charset="0"/>
              </a:rPr>
              <a:t>An icosahedron has 12 vertices, and for grid level 0, these vertices are primary cell centers.  Perpendicular bisecting arcs between the centers determine the primary cell edges, 12 regular pentagons for grid level 0.</a:t>
            </a:r>
          </a:p>
          <a:p>
            <a:pPr marL="0" indent="0">
              <a:buNone/>
            </a:pPr>
            <a:r>
              <a:rPr lang="en-US" dirty="0">
                <a:latin typeface="Times New Roman" panose="02020603050405020304" pitchFamily="18" charset="0"/>
                <a:cs typeface="Times New Roman" panose="02020603050405020304" pitchFamily="18" charset="0"/>
              </a:rPr>
              <a:t>Adding half way centers to the original near-by centers produces the next grid level.  Grid level 1 has 12 pentagons and 30 hexagons: a soccer ball.  Grid level n has 2+10*4</a:t>
            </a:r>
            <a:r>
              <a:rPr lang="en-US" baseline="30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primary cells.</a:t>
            </a:r>
          </a:p>
          <a:p>
            <a:pPr marL="0" indent="0">
              <a:buNone/>
            </a:pPr>
            <a:r>
              <a:rPr lang="en-US" dirty="0">
                <a:latin typeface="Times New Roman" panose="02020603050405020304" pitchFamily="18" charset="0"/>
                <a:cs typeface="Times New Roman" panose="02020603050405020304" pitchFamily="18" charset="0"/>
              </a:rPr>
              <a:t>Momentum cell centers are the corners of primary cells; the corners of momentum cells are the centers of primary cells.  20*4</a:t>
            </a:r>
            <a:r>
              <a:rPr lang="en-US" baseline="30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momentum cells.</a:t>
            </a:r>
          </a:p>
          <a:p>
            <a:pPr marL="0" indent="0">
              <a:buNone/>
            </a:pPr>
            <a:r>
              <a:rPr lang="en-US" dirty="0">
                <a:latin typeface="Times New Roman" panose="02020603050405020304" pitchFamily="18" charset="0"/>
                <a:cs typeface="Times New Roman" panose="02020603050405020304" pitchFamily="18" charset="0"/>
              </a:rPr>
              <a:t>The icosahedron is grouped into 5 wedges or 4 triangles each.  Each wedge touches both the north and south poles.  A 12 processor computer divides the sphere into a north pole cell, a south pole cell, and 10 half wedges.  Coding allows the half wedges to be divided by powers of 4.</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759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7A0EB-15D3-424F-BA71-C3FDD5A7BDE0}"/>
              </a:ext>
            </a:extLst>
          </p:cNvPr>
          <p:cNvSpPr>
            <a:spLocks noGrp="1"/>
          </p:cNvSpPr>
          <p:nvPr>
            <p:ph type="title"/>
          </p:nvPr>
        </p:nvSpPr>
        <p:spPr>
          <a:xfrm>
            <a:off x="624641" y="614505"/>
            <a:ext cx="5417063" cy="5654319"/>
          </a:xfrm>
        </p:spPr>
        <p:txBody>
          <a:bodyPr>
            <a:normAutofit/>
          </a:bodyPr>
          <a:lstStyle/>
          <a:p>
            <a:r>
              <a:rPr lang="en-US" sz="2800" u="sng" dirty="0">
                <a:latin typeface="Times New Roman" panose="02020603050405020304" pitchFamily="18" charset="0"/>
                <a:cs typeface="Times New Roman" panose="02020603050405020304" pitchFamily="18" charset="0"/>
              </a:rPr>
              <a:t>Indexing for C cells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 four triangle wedge of hexagonal primary C cells for grid level 2     (2</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4 = IM cells along an icosahedron’s edge).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North pole is located at C04.</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South pole is located at C80.</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Cell C44 has same location as C00 of wedge to the east.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Source term computations are performed on polar cells and for C(1:IM*2, 1:IM) for each wedge.  Momentum cells A and B surround all computational C cells.</a:t>
            </a:r>
          </a:p>
        </p:txBody>
      </p:sp>
      <p:pic>
        <p:nvPicPr>
          <p:cNvPr id="5" name="Content Placeholder 4">
            <a:extLst>
              <a:ext uri="{FF2B5EF4-FFF2-40B4-BE49-F238E27FC236}">
                <a16:creationId xmlns:a16="http://schemas.microsoft.com/office/drawing/2014/main" id="{EAA009CD-AA60-CB48-9380-077FBE015921}"/>
              </a:ext>
            </a:extLst>
          </p:cNvPr>
          <p:cNvPicPr>
            <a:picLocks noGrp="1" noChangeAspect="1"/>
          </p:cNvPicPr>
          <p:nvPr>
            <p:ph idx="1"/>
          </p:nvPr>
        </p:nvPicPr>
        <p:blipFill>
          <a:blip r:embed="rId2"/>
          <a:stretch>
            <a:fillRect/>
          </a:stretch>
        </p:blipFill>
        <p:spPr>
          <a:xfrm>
            <a:off x="6150297" y="-170150"/>
            <a:ext cx="5591430" cy="7235968"/>
          </a:xfrm>
        </p:spPr>
      </p:pic>
    </p:spTree>
    <p:extLst>
      <p:ext uri="{BB962C8B-B14F-4D97-AF65-F5344CB8AC3E}">
        <p14:creationId xmlns:p14="http://schemas.microsoft.com/office/powerpoint/2010/main" val="2734294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9FFB-BD2E-8D4A-A32A-F7D426BFD9BE}"/>
              </a:ext>
            </a:extLst>
          </p:cNvPr>
          <p:cNvSpPr>
            <a:spLocks noGrp="1"/>
          </p:cNvSpPr>
          <p:nvPr>
            <p:ph type="title"/>
          </p:nvPr>
        </p:nvSpPr>
        <p:spPr>
          <a:xfrm>
            <a:off x="591127" y="633967"/>
            <a:ext cx="3814618" cy="5662483"/>
          </a:xfrm>
        </p:spPr>
        <p:txBody>
          <a:bodyPr>
            <a:normAutofit/>
          </a:bodyPr>
          <a:lstStyle/>
          <a:p>
            <a:r>
              <a:rPr lang="en-US" sz="2800" u="sng" dirty="0">
                <a:latin typeface="Times New Roman" panose="02020603050405020304" pitchFamily="18" charset="0"/>
                <a:cs typeface="Times New Roman" panose="02020603050405020304" pitchFamily="18" charset="0"/>
              </a:rPr>
              <a:t>Indexing for A or B cells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 four triangle wedge of triangular momentum A and B cells.  Momentum cells are computed for  A(0:IM*2-1, 0:IM-1) and for             B(0:IM*2-1, 0:IM-1). </a:t>
            </a:r>
          </a:p>
        </p:txBody>
      </p:sp>
      <p:pic>
        <p:nvPicPr>
          <p:cNvPr id="12" name="Picture 11">
            <a:extLst>
              <a:ext uri="{FF2B5EF4-FFF2-40B4-BE49-F238E27FC236}">
                <a16:creationId xmlns:a16="http://schemas.microsoft.com/office/drawing/2014/main" id="{9E677AE2-913C-F04E-B824-2B2C28801100}"/>
              </a:ext>
            </a:extLst>
          </p:cNvPr>
          <p:cNvPicPr>
            <a:picLocks noChangeAspect="1"/>
          </p:cNvPicPr>
          <p:nvPr/>
        </p:nvPicPr>
        <p:blipFill rotWithShape="1">
          <a:blip r:embed="rId2"/>
          <a:srcRect l="7820" t="4175" r="5208" b="2088"/>
          <a:stretch/>
        </p:blipFill>
        <p:spPr>
          <a:xfrm>
            <a:off x="4567382" y="790208"/>
            <a:ext cx="4350327" cy="6067792"/>
          </a:xfrm>
          <a:prstGeom prst="rect">
            <a:avLst/>
          </a:prstGeom>
        </p:spPr>
      </p:pic>
      <p:pic>
        <p:nvPicPr>
          <p:cNvPr id="10" name="Content Placeholder 9">
            <a:extLst>
              <a:ext uri="{FF2B5EF4-FFF2-40B4-BE49-F238E27FC236}">
                <a16:creationId xmlns:a16="http://schemas.microsoft.com/office/drawing/2014/main" id="{D5BDCFB4-4A66-9A4D-8BA1-254486BF0659}"/>
              </a:ext>
            </a:extLst>
          </p:cNvPr>
          <p:cNvPicPr>
            <a:picLocks noGrp="1" noChangeAspect="1"/>
          </p:cNvPicPr>
          <p:nvPr>
            <p:ph idx="1"/>
          </p:nvPr>
        </p:nvPicPr>
        <p:blipFill rotWithShape="1">
          <a:blip r:embed="rId2"/>
          <a:srcRect l="8349" t="6097" r="35430" b="51238"/>
          <a:stretch/>
        </p:blipFill>
        <p:spPr>
          <a:xfrm>
            <a:off x="7841673" y="92363"/>
            <a:ext cx="4109869" cy="4036291"/>
          </a:xfrm>
        </p:spPr>
      </p:pic>
    </p:spTree>
    <p:extLst>
      <p:ext uri="{BB962C8B-B14F-4D97-AF65-F5344CB8AC3E}">
        <p14:creationId xmlns:p14="http://schemas.microsoft.com/office/powerpoint/2010/main" val="373317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7671F-F64D-F145-91ED-CB1F95A7C45C}"/>
              </a:ext>
            </a:extLst>
          </p:cNvPr>
          <p:cNvSpPr>
            <a:spLocks noGrp="1"/>
          </p:cNvSpPr>
          <p:nvPr>
            <p:ph type="title"/>
          </p:nvPr>
        </p:nvSpPr>
        <p:spPr>
          <a:xfrm>
            <a:off x="695739" y="535402"/>
            <a:ext cx="10952922" cy="5815702"/>
          </a:xfrm>
        </p:spPr>
        <p:txBody>
          <a:bodyPr>
            <a:normAutofit/>
          </a:bodyPr>
          <a:lstStyle/>
          <a:p>
            <a:r>
              <a:rPr lang="en-US" sz="2800" u="sng" dirty="0">
                <a:latin typeface="Times New Roman" panose="02020603050405020304" pitchFamily="18" charset="0"/>
                <a:cs typeface="Times New Roman" panose="02020603050405020304" pitchFamily="18" charset="0"/>
              </a:rPr>
              <a:t>Part I : Symmetric Equations on the Surface of a Sphere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Three symmetric coordinates used for two-dimensional horizontal flow.</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Advantages: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All quantities are defined continuously over the whole spherical surface.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All three components of vector quantities use same lines of computer code.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u="sng" dirty="0">
                <a:latin typeface="Times New Roman" panose="02020603050405020304" pitchFamily="18" charset="0"/>
                <a:cs typeface="Times New Roman" panose="02020603050405020304" pitchFamily="18" charset="0"/>
              </a:rPr>
              <a:t>Part II : Icosahedral B-grid model programmed with Symmetric Equations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Primary horizontal grid cells are 12 regular pentagons and numerous irregular hexagons.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B-grid means centers of momentum cells coincide with corners of primary grid cells.</a:t>
            </a:r>
          </a:p>
        </p:txBody>
      </p:sp>
    </p:spTree>
    <p:extLst>
      <p:ext uri="{BB962C8B-B14F-4D97-AF65-F5344CB8AC3E}">
        <p14:creationId xmlns:p14="http://schemas.microsoft.com/office/powerpoint/2010/main" val="2007433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B9DF5-A854-2C40-A63A-A928C7EA29E4}"/>
              </a:ext>
            </a:extLst>
          </p:cNvPr>
          <p:cNvSpPr>
            <a:spLocks noGrp="1"/>
          </p:cNvSpPr>
          <p:nvPr>
            <p:ph type="title"/>
          </p:nvPr>
        </p:nvSpPr>
        <p:spPr>
          <a:xfrm>
            <a:off x="649356" y="544030"/>
            <a:ext cx="10989366" cy="5777257"/>
          </a:xfrm>
        </p:spPr>
        <p:txBody>
          <a:bodyPr>
            <a:normAutofit fontScale="90000"/>
          </a:bodyPr>
          <a:lstStyle/>
          <a:p>
            <a:r>
              <a:rPr lang="en-US" sz="2800" u="sng" dirty="0">
                <a:latin typeface="Times New Roman" panose="02020603050405020304" pitchFamily="18" charset="0"/>
                <a:cs typeface="Times New Roman" panose="02020603050405020304" pitchFamily="18" charset="0"/>
              </a:rPr>
              <a:t>Progress to date</a:t>
            </a:r>
            <a:br>
              <a:rPr lang="en-US" sz="2800" u="sng"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Starting from single layer model icosahedral B-grid model.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Momentum uses partial upstream advection; no filters are needed.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Program to produce Post-Script file on icosahedral native grid.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Multi layers are counted from top down.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Step-mountain: C cells are whole, momentum cells may be fractional.</a:t>
            </a:r>
            <a:br>
              <a:rPr lang="en-US" sz="2800" u="sng"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MPI coding allows 2 + 10*4</a:t>
            </a:r>
            <a:r>
              <a:rPr lang="en-US" sz="2800" baseline="30000"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processors.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Tracer advection allows vertical gradients, but not in the horizontal.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Pressure gradient force uses 2 terms: gradients of pressure and geopotential.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Non-conservative interpolation scheme from Lat-Lon to icosahedral grid.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Z file (surface fraction and topographies) are created for icosahedral grid.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Time uses Gregorian calendar.</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Atmospheric initial conditions file created and read by model.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Restart file written and read back in.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AIJ diagnostics accumulated and written to .PRT file.</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093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7DC7-7EE6-0D43-8939-75F4B0E16643}"/>
              </a:ext>
            </a:extLst>
          </p:cNvPr>
          <p:cNvSpPr>
            <a:spLocks noGrp="1"/>
          </p:cNvSpPr>
          <p:nvPr>
            <p:ph type="title"/>
          </p:nvPr>
        </p:nvSpPr>
        <p:spPr>
          <a:xfrm>
            <a:off x="685800" y="603664"/>
            <a:ext cx="10863470" cy="5618232"/>
          </a:xfrm>
        </p:spPr>
        <p:txBody>
          <a:bodyPr>
            <a:normAutofit/>
          </a:bodyPr>
          <a:lstStyle/>
          <a:p>
            <a:r>
              <a:rPr lang="en-US" sz="2800" dirty="0">
                <a:latin typeface="Times New Roman" panose="02020603050405020304" pitchFamily="18" charset="0"/>
                <a:cs typeface="Times New Roman" panose="02020603050405020304" pitchFamily="18" charset="0"/>
              </a:rPr>
              <a:t>Two </a:t>
            </a:r>
            <a:r>
              <a:rPr lang="en-US" sz="2800" u="sng" dirty="0">
                <a:latin typeface="Times New Roman" panose="02020603050405020304" pitchFamily="18" charset="0"/>
                <a:cs typeface="Times New Roman" panose="02020603050405020304" pitchFamily="18" charset="0"/>
              </a:rPr>
              <a:t>Tracer Advection Schemes </a:t>
            </a:r>
            <a:r>
              <a:rPr lang="en-US" sz="2800" dirty="0">
                <a:latin typeface="Times New Roman" panose="02020603050405020304" pitchFamily="18" charset="0"/>
                <a:cs typeface="Times New Roman" panose="02020603050405020304" pitchFamily="18" charset="0"/>
              </a:rPr>
              <a:t>have been programmed.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Each scheme uses mean and vertical gradients, but no horizontal gradients.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For each advective time step: .5 vertical, full horizontal, .5 vertical.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One scheme, HGAS, has no restriction on sign or magnitude of tracers.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Second scheme, WVAP, restricts tracers to be non-negative.  If summation of outgoing fluxes exceeds tracer mass in a cell, outgoing fluxes are reduced proportionally.</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Schemes are tested using solid body rotation without topography; equatorial velocity is circumference divided by 10 days, ~46.3 (m/s).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Except for two equatorial triangles on opposite sides of the globe, the initial value for each scheme is 1.  Initial value inside the triangles is 11, at the C cell edges it is 6, and at the C cell corners it is 3.  Apex of one triangle aligns with the plot’s edge.  Tracer is very sharp at edges.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71025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3539-5001-B24B-8420-37E2B6B48142}"/>
              </a:ext>
            </a:extLst>
          </p:cNvPr>
          <p:cNvSpPr>
            <a:spLocks noGrp="1"/>
          </p:cNvSpPr>
          <p:nvPr>
            <p:ph type="title"/>
          </p:nvPr>
        </p:nvSpPr>
        <p:spPr>
          <a:xfrm flipV="1">
            <a:off x="838200" y="-1327327"/>
            <a:ext cx="9707217" cy="1031047"/>
          </a:xfrm>
        </p:spPr>
        <p:txBody>
          <a:bodyPr/>
          <a:lstStyle/>
          <a:p>
            <a:endParaRPr lang="en-US" dirty="0"/>
          </a:p>
        </p:txBody>
      </p:sp>
      <p:sp>
        <p:nvSpPr>
          <p:cNvPr id="6" name="Content Placeholder 5">
            <a:extLst>
              <a:ext uri="{FF2B5EF4-FFF2-40B4-BE49-F238E27FC236}">
                <a16:creationId xmlns:a16="http://schemas.microsoft.com/office/drawing/2014/main" id="{9CF4DF54-06DF-D94D-BA01-50D94BC1AF83}"/>
              </a:ext>
            </a:extLst>
          </p:cNvPr>
          <p:cNvSpPr>
            <a:spLocks noGrp="1"/>
          </p:cNvSpPr>
          <p:nvPr>
            <p:ph idx="1"/>
          </p:nvPr>
        </p:nvSpPr>
        <p:spPr>
          <a:xfrm>
            <a:off x="12443790" y="2345635"/>
            <a:ext cx="109331" cy="3831328"/>
          </a:xfrm>
        </p:spPr>
        <p:txBody>
          <a:bodyPr/>
          <a:lstStyle/>
          <a:p>
            <a:endParaRPr lang="en-US" dirty="0"/>
          </a:p>
        </p:txBody>
      </p:sp>
      <p:pic>
        <p:nvPicPr>
          <p:cNvPr id="7" name="Content Placeholder 4">
            <a:extLst>
              <a:ext uri="{FF2B5EF4-FFF2-40B4-BE49-F238E27FC236}">
                <a16:creationId xmlns:a16="http://schemas.microsoft.com/office/drawing/2014/main" id="{3D8E8579-0DB0-904C-B050-8307332C408B}"/>
              </a:ext>
            </a:extLst>
          </p:cNvPr>
          <p:cNvPicPr>
            <a:picLocks noChangeAspect="1"/>
          </p:cNvPicPr>
          <p:nvPr/>
        </p:nvPicPr>
        <p:blipFill>
          <a:blip r:embed="rId2"/>
          <a:stretch>
            <a:fillRect/>
          </a:stretch>
        </p:blipFill>
        <p:spPr>
          <a:xfrm>
            <a:off x="-311879" y="-447708"/>
            <a:ext cx="12606582" cy="14410292"/>
          </a:xfrm>
          <a:prstGeom prst="rect">
            <a:avLst/>
          </a:prstGeom>
        </p:spPr>
      </p:pic>
    </p:spTree>
    <p:extLst>
      <p:ext uri="{BB962C8B-B14F-4D97-AF65-F5344CB8AC3E}">
        <p14:creationId xmlns:p14="http://schemas.microsoft.com/office/powerpoint/2010/main" val="3938294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79A1-A38A-5D4A-9CC0-FEA61627D08E}"/>
              </a:ext>
            </a:extLst>
          </p:cNvPr>
          <p:cNvSpPr>
            <a:spLocks noGrp="1"/>
          </p:cNvSpPr>
          <p:nvPr>
            <p:ph type="title"/>
          </p:nvPr>
        </p:nvSpPr>
        <p:spPr>
          <a:xfrm>
            <a:off x="6284844" y="-330614"/>
            <a:ext cx="4827104" cy="92075"/>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8B2B44A5-E42A-5E48-9DD8-FBA67F0CB4D1}"/>
              </a:ext>
            </a:extLst>
          </p:cNvPr>
          <p:cNvPicPr>
            <a:picLocks noGrp="1" noChangeAspect="1"/>
          </p:cNvPicPr>
          <p:nvPr>
            <p:ph idx="1"/>
          </p:nvPr>
        </p:nvPicPr>
        <p:blipFill>
          <a:blip r:embed="rId2"/>
          <a:stretch>
            <a:fillRect/>
          </a:stretch>
        </p:blipFill>
        <p:spPr>
          <a:xfrm>
            <a:off x="-563518" y="-7438700"/>
            <a:ext cx="12884727" cy="14638862"/>
          </a:xfrm>
        </p:spPr>
      </p:pic>
    </p:spTree>
    <p:extLst>
      <p:ext uri="{BB962C8B-B14F-4D97-AF65-F5344CB8AC3E}">
        <p14:creationId xmlns:p14="http://schemas.microsoft.com/office/powerpoint/2010/main" val="2575888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39645-ED73-0C42-A1C9-48C2A57BBD8B}"/>
              </a:ext>
            </a:extLst>
          </p:cNvPr>
          <p:cNvSpPr>
            <a:spLocks noGrp="1"/>
          </p:cNvSpPr>
          <p:nvPr>
            <p:ph type="title"/>
          </p:nvPr>
        </p:nvSpPr>
        <p:spPr>
          <a:xfrm flipV="1">
            <a:off x="755072" y="-511866"/>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EA61312-9C6A-0E41-8233-037E92BEADAD}"/>
              </a:ext>
            </a:extLst>
          </p:cNvPr>
          <p:cNvSpPr>
            <a:spLocks noGrp="1"/>
          </p:cNvSpPr>
          <p:nvPr>
            <p:ph idx="1"/>
          </p:nvPr>
        </p:nvSpPr>
        <p:spPr>
          <a:xfrm>
            <a:off x="706579" y="508001"/>
            <a:ext cx="10700329" cy="6105235"/>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The multi-layer solid body rotation simulation with two tracers, 32 vertical layers, and grid level 5 (10242 cells) was integrated on </a:t>
            </a:r>
            <a:r>
              <a:rPr lang="en-US" dirty="0" err="1">
                <a:latin typeface="Times New Roman" panose="02020603050405020304" pitchFamily="18" charset="0"/>
                <a:cs typeface="Times New Roman" panose="02020603050405020304" pitchFamily="18" charset="0"/>
              </a:rPr>
              <a:t>haswell</a:t>
            </a:r>
            <a:r>
              <a:rPr lang="en-US" dirty="0">
                <a:latin typeface="Times New Roman" panose="02020603050405020304" pitchFamily="18" charset="0"/>
                <a:cs typeface="Times New Roman" panose="02020603050405020304" pitchFamily="18" charset="0"/>
              </a:rPr>
              <a:t> nodes of the Discover super computer at Goddard Space Flight Center.  The wall-clock time for a 50 day simulation is as follows:</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12 processors,  1 node,  37:13 (</a:t>
            </a:r>
            <a:r>
              <a:rPr lang="en-US" dirty="0" err="1">
                <a:latin typeface="Times New Roman" panose="02020603050405020304" pitchFamily="18" charset="0"/>
                <a:cs typeface="Times New Roman" panose="02020603050405020304" pitchFamily="18" charset="0"/>
              </a:rPr>
              <a:t>min:sec</a:t>
            </a:r>
            <a:r>
              <a:rPr lang="en-US" dirty="0">
                <a:latin typeface="Times New Roman" panose="02020603050405020304" pitchFamily="18" charset="0"/>
                <a:cs typeface="Times New Roman" panose="02020603050405020304" pitchFamily="18" charset="0"/>
              </a:rPr>
              <a:t>), time ratio =  1.00</a:t>
            </a:r>
          </a:p>
          <a:p>
            <a:pPr marL="0" indent="0">
              <a:buNone/>
            </a:pPr>
            <a:r>
              <a:rPr lang="en-US" dirty="0">
                <a:latin typeface="Times New Roman" panose="02020603050405020304" pitchFamily="18" charset="0"/>
                <a:cs typeface="Times New Roman" panose="02020603050405020304" pitchFamily="18" charset="0"/>
              </a:rPr>
              <a:t> 42 processors,  2 nodes, 10:15 (</a:t>
            </a:r>
            <a:r>
              <a:rPr lang="en-US" dirty="0" err="1">
                <a:latin typeface="Times New Roman" panose="02020603050405020304" pitchFamily="18" charset="0"/>
                <a:cs typeface="Times New Roman" panose="02020603050405020304" pitchFamily="18" charset="0"/>
              </a:rPr>
              <a:t>min:sec</a:t>
            </a:r>
            <a:r>
              <a:rPr lang="en-US" dirty="0">
                <a:latin typeface="Times New Roman" panose="02020603050405020304" pitchFamily="18" charset="0"/>
                <a:cs typeface="Times New Roman" panose="02020603050405020304" pitchFamily="18" charset="0"/>
              </a:rPr>
              <a:t>), time ratio =  3.63</a:t>
            </a:r>
          </a:p>
          <a:p>
            <a:pPr marL="0" indent="0">
              <a:buNone/>
            </a:pPr>
            <a:r>
              <a:rPr lang="en-US" dirty="0">
                <a:latin typeface="Times New Roman" panose="02020603050405020304" pitchFamily="18" charset="0"/>
                <a:cs typeface="Times New Roman" panose="02020603050405020304" pitchFamily="18" charset="0"/>
              </a:rPr>
              <a:t>162 processors,  6 nodes,  2:56 (</a:t>
            </a:r>
            <a:r>
              <a:rPr lang="en-US" dirty="0" err="1">
                <a:latin typeface="Times New Roman" panose="02020603050405020304" pitchFamily="18" charset="0"/>
                <a:cs typeface="Times New Roman" panose="02020603050405020304" pitchFamily="18" charset="0"/>
              </a:rPr>
              <a:t>min:sec</a:t>
            </a:r>
            <a:r>
              <a:rPr lang="en-US" dirty="0">
                <a:latin typeface="Times New Roman" panose="02020603050405020304" pitchFamily="18" charset="0"/>
                <a:cs typeface="Times New Roman" panose="02020603050405020304" pitchFamily="18" charset="0"/>
              </a:rPr>
              <a:t>), time ratio = 12.69</a:t>
            </a:r>
          </a:p>
          <a:p>
            <a:pPr marL="0" indent="0">
              <a:buNone/>
            </a:pPr>
            <a:r>
              <a:rPr lang="en-US" dirty="0">
                <a:latin typeface="Times New Roman" panose="02020603050405020304" pitchFamily="18" charset="0"/>
                <a:cs typeface="Times New Roman" panose="02020603050405020304" pitchFamily="18" charset="0"/>
              </a:rPr>
              <a:t>642 processors, 23 nodes,  1:14 (</a:t>
            </a:r>
            <a:r>
              <a:rPr lang="en-US" dirty="0" err="1">
                <a:latin typeface="Times New Roman" panose="02020603050405020304" pitchFamily="18" charset="0"/>
                <a:cs typeface="Times New Roman" panose="02020603050405020304" pitchFamily="18" charset="0"/>
              </a:rPr>
              <a:t>min:sec</a:t>
            </a:r>
            <a:r>
              <a:rPr lang="en-US" dirty="0">
                <a:latin typeface="Times New Roman" panose="02020603050405020304" pitchFamily="18" charset="0"/>
                <a:cs typeface="Times New Roman" panose="02020603050405020304" pitchFamily="18" charset="0"/>
              </a:rPr>
              <a:t>), time ratio = 30.18</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Vertical advection of tracers makes no MPI Halo subroutine calls because the advection is applied to both necessary and halo cells.  With 642 processors and grid level 5, each non-polar processor performs vertical computations on 25 horizontal columns.  It is also possible to perform the vertical computations on 16 columns and follow that with an MPI Halo subroutine call.</a:t>
            </a:r>
          </a:p>
        </p:txBody>
      </p:sp>
    </p:spTree>
    <p:extLst>
      <p:ext uri="{BB962C8B-B14F-4D97-AF65-F5344CB8AC3E}">
        <p14:creationId xmlns:p14="http://schemas.microsoft.com/office/powerpoint/2010/main" val="1821201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467-D3BB-D941-A978-366BBC73C74E}"/>
              </a:ext>
            </a:extLst>
          </p:cNvPr>
          <p:cNvSpPr>
            <a:spLocks noGrp="1"/>
          </p:cNvSpPr>
          <p:nvPr>
            <p:ph type="title"/>
          </p:nvPr>
        </p:nvSpPr>
        <p:spPr>
          <a:xfrm>
            <a:off x="838200" y="-1629930"/>
            <a:ext cx="10515600" cy="1325563"/>
          </a:xfrm>
        </p:spPr>
        <p:txBody>
          <a:bodyPr/>
          <a:lstStyle/>
          <a:p>
            <a:endParaRPr lang="en-US" dirty="0"/>
          </a:p>
        </p:txBody>
      </p:sp>
      <p:sp>
        <p:nvSpPr>
          <p:cNvPr id="3" name="Content Placeholder 2">
            <a:extLst>
              <a:ext uri="{FF2B5EF4-FFF2-40B4-BE49-F238E27FC236}">
                <a16:creationId xmlns:a16="http://schemas.microsoft.com/office/drawing/2014/main" id="{30324C59-3DCE-5147-B564-44055E59FD58}"/>
              </a:ext>
            </a:extLst>
          </p:cNvPr>
          <p:cNvSpPr>
            <a:spLocks noGrp="1"/>
          </p:cNvSpPr>
          <p:nvPr>
            <p:ph idx="1"/>
          </p:nvPr>
        </p:nvSpPr>
        <p:spPr>
          <a:xfrm>
            <a:off x="838200" y="654555"/>
            <a:ext cx="10515600" cy="554889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Coding for </a:t>
            </a:r>
            <a:r>
              <a:rPr lang="en-US" u="sng" dirty="0">
                <a:latin typeface="Times New Roman" panose="02020603050405020304" pitchFamily="18" charset="0"/>
                <a:cs typeface="Times New Roman" panose="02020603050405020304" pitchFamily="18" charset="0"/>
              </a:rPr>
              <a:t>Coriolis force</a:t>
            </a:r>
          </a:p>
          <a:p>
            <a:pPr marL="0" indent="0">
              <a:buNone/>
            </a:pPr>
            <a:r>
              <a:rPr lang="en-US" dirty="0">
                <a:latin typeface="Times New Roman" panose="02020603050405020304" pitchFamily="18" charset="0"/>
                <a:cs typeface="Times New Roman" panose="02020603050405020304" pitchFamily="18" charset="0"/>
              </a:rPr>
              <a:t>I,J,K are horizontal indices.  K indicates wedge.  J and K are combined.  L is vertical layer.  There are twice as many A and B momentum cells as there are primary C cells.  XYZ = position vector </a:t>
            </a: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XYZ(3) = </a:t>
            </a:r>
            <a:r>
              <a:rPr lang="en-US" dirty="0" err="1">
                <a:latin typeface="Times New Roman" panose="02020603050405020304" pitchFamily="18" charset="0"/>
                <a:cs typeface="Times New Roman" panose="02020603050405020304" pitchFamily="18" charset="0"/>
              </a:rPr>
              <a:t>sinφ</a:t>
            </a:r>
            <a:r>
              <a:rPr lang="en-US" dirty="0">
                <a:latin typeface="Times New Roman" panose="02020603050405020304" pitchFamily="18" charset="0"/>
                <a:cs typeface="Times New Roman" panose="02020603050405020304" pitchFamily="18" charset="0"/>
              </a:rPr>
              <a:t>.</a:t>
            </a:r>
            <a:endParaRPr lang="en-US" dirty="0"/>
          </a:p>
          <a:p>
            <a:pPr marL="0" indent="0">
              <a:buNone/>
            </a:pPr>
            <a:endParaRPr lang="en-US" sz="1400" dirty="0"/>
          </a:p>
          <a:p>
            <a:pPr marL="0" indent="0">
              <a:buNone/>
            </a:pPr>
            <a:r>
              <a:rPr lang="en-US" sz="1400" dirty="0">
                <a:latin typeface="Monaco" pitchFamily="2" charset="77"/>
              </a:rPr>
              <a:t>      Do 20 JK=JK0,JKM  ;  Do 20 I=I0,IM</a:t>
            </a:r>
          </a:p>
          <a:p>
            <a:pPr marL="0" indent="0">
              <a:buNone/>
            </a:pPr>
            <a:r>
              <a:rPr lang="en-US" sz="1400" dirty="0">
                <a:latin typeface="Monaco" pitchFamily="2" charset="77"/>
              </a:rPr>
              <a:t>      Do 20 N=1,3  ;  Nm1 = N-1  ;  If (N==1) Nm1 = 3</a:t>
            </a:r>
          </a:p>
          <a:p>
            <a:pPr marL="0" indent="0">
              <a:buNone/>
            </a:pPr>
            <a:r>
              <a:rPr lang="en-US" sz="1400" dirty="0">
                <a:latin typeface="Monaco" pitchFamily="2" charset="77"/>
              </a:rPr>
              <a:t>                      Np1 = N+1  ;  If (N==3) Np1 = 1</a:t>
            </a:r>
          </a:p>
          <a:p>
            <a:pPr marL="0" indent="0">
              <a:buNone/>
            </a:pPr>
            <a:r>
              <a:rPr lang="en-US" sz="1400" dirty="0">
                <a:latin typeface="Monaco" pitchFamily="2" charset="77"/>
              </a:rPr>
              <a:t>      Do 10 L=1,LMAA(I,JK)</a:t>
            </a:r>
          </a:p>
          <a:p>
            <a:pPr marL="0" indent="0">
              <a:buNone/>
            </a:pPr>
            <a:r>
              <a:rPr lang="en-US" sz="1400" dirty="0">
                <a:latin typeface="Monaco" pitchFamily="2" charset="77"/>
              </a:rPr>
              <a:t>      VAN(N,L,I,JK) = VAN(N,L,I,JK) + 2*DT*OMEGA*XYZA(3,I,JK) *</a:t>
            </a:r>
          </a:p>
          <a:p>
            <a:pPr marL="0" indent="0">
              <a:buNone/>
            </a:pPr>
            <a:r>
              <a:rPr lang="en-US" sz="1400" dirty="0">
                <a:latin typeface="Monaco" pitchFamily="2" charset="77"/>
              </a:rPr>
              <a:t>                      (XYZA(Nm1,I,JK)*VA(Np1,L,I,JK) - XYZA(Np1,I,JK)*VA(Nm1,L,I,JK))</a:t>
            </a:r>
          </a:p>
          <a:p>
            <a:pPr marL="0" indent="0">
              <a:buNone/>
            </a:pPr>
            <a:r>
              <a:rPr lang="en-US" sz="1400" dirty="0">
                <a:latin typeface="Monaco" pitchFamily="2" charset="77"/>
              </a:rPr>
              <a:t>      Do 20 L=1,LMBA(I,JK)</a:t>
            </a:r>
          </a:p>
          <a:p>
            <a:pPr marL="0" indent="0">
              <a:buNone/>
            </a:pPr>
            <a:r>
              <a:rPr lang="en-US" sz="1400" dirty="0">
                <a:latin typeface="Monaco" pitchFamily="2" charset="77"/>
              </a:rPr>
              <a:t>   20 VBN(N,L,I,JK) = VBN(N,L,I,JK) + 2*DT*OMEGA*XYZB(3,I,JK) *</a:t>
            </a:r>
          </a:p>
          <a:p>
            <a:pPr marL="0" indent="0">
              <a:buNone/>
            </a:pPr>
            <a:r>
              <a:rPr lang="en-US" sz="1400" dirty="0">
                <a:latin typeface="Monaco" pitchFamily="2" charset="77"/>
              </a:rPr>
              <a:t>                      (XYZB(Nm1,I,JK)*VB(Np1,L,I,JK) - XYZB(Np1,I,JK)*VB(Nm1,L,I,JK))</a:t>
            </a:r>
          </a:p>
          <a:p>
            <a:pPr marL="0" indent="0">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48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9AB8-64CD-C543-ABB9-0ECBA46E8170}"/>
              </a:ext>
            </a:extLst>
          </p:cNvPr>
          <p:cNvSpPr>
            <a:spLocks noGrp="1"/>
          </p:cNvSpPr>
          <p:nvPr>
            <p:ph type="title"/>
          </p:nvPr>
        </p:nvSpPr>
        <p:spPr>
          <a:xfrm>
            <a:off x="838200" y="-1491384"/>
            <a:ext cx="10515600" cy="1325563"/>
          </a:xfrm>
        </p:spPr>
        <p:txBody>
          <a:bodyPr/>
          <a:lstStyle/>
          <a:p>
            <a:endParaRPr lang="en-US" dirty="0"/>
          </a:p>
        </p:txBody>
      </p:sp>
      <p:sp>
        <p:nvSpPr>
          <p:cNvPr id="3" name="Content Placeholder 2">
            <a:extLst>
              <a:ext uri="{FF2B5EF4-FFF2-40B4-BE49-F238E27FC236}">
                <a16:creationId xmlns:a16="http://schemas.microsoft.com/office/drawing/2014/main" id="{524D6D85-E8F0-4549-87D1-F00330B059D9}"/>
              </a:ext>
            </a:extLst>
          </p:cNvPr>
          <p:cNvSpPr>
            <a:spLocks noGrp="1"/>
          </p:cNvSpPr>
          <p:nvPr>
            <p:ph idx="1"/>
          </p:nvPr>
        </p:nvSpPr>
        <p:spPr>
          <a:xfrm>
            <a:off x="718127" y="735734"/>
            <a:ext cx="10515600" cy="5249430"/>
          </a:xfrm>
        </p:spPr>
        <p:txBody>
          <a:bodyPr>
            <a:normAutofit lnSpcReduction="10000"/>
          </a:bodyPr>
          <a:lstStyle/>
          <a:p>
            <a:pPr marL="0" indent="0">
              <a:buNone/>
            </a:pPr>
            <a:r>
              <a:rPr lang="en-US" u="sng" dirty="0">
                <a:latin typeface="Times New Roman" panose="02020603050405020304" pitchFamily="18" charset="0"/>
                <a:cs typeface="Times New Roman" panose="02020603050405020304" pitchFamily="18" charset="0"/>
              </a:rPr>
              <a:t>Pressure Gradient Force</a:t>
            </a:r>
          </a:p>
          <a:p>
            <a:pPr marL="0" indent="0">
              <a:buNone/>
            </a:pPr>
            <a:r>
              <a:rPr lang="en-US" dirty="0" err="1">
                <a:latin typeface="Times New Roman" panose="02020603050405020304" pitchFamily="18" charset="0"/>
                <a:cs typeface="Times New Roman" panose="02020603050405020304" pitchFamily="18" charset="0"/>
              </a:rPr>
              <a:t>Amean</a:t>
            </a:r>
            <a:r>
              <a:rPr lang="en-US" dirty="0">
                <a:latin typeface="Times New Roman" panose="02020603050405020304" pitchFamily="18" charset="0"/>
                <a:cs typeface="Times New Roman" panose="02020603050405020304" pitchFamily="18" charset="0"/>
              </a:rPr>
              <a:t> = vertically mass weighted specific volume (m</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/kg) on C cells</a:t>
            </a:r>
          </a:p>
          <a:p>
            <a:pPr marL="0" indent="0">
              <a:buNone/>
            </a:pPr>
            <a:r>
              <a:rPr lang="en-US" dirty="0" err="1">
                <a:latin typeface="Times New Roman" panose="02020603050405020304" pitchFamily="18" charset="0"/>
                <a:cs typeface="Times New Roman" panose="02020603050405020304" pitchFamily="18" charset="0"/>
              </a:rPr>
              <a:t>AverAmean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Amean</a:t>
            </a:r>
            <a:r>
              <a:rPr lang="en-US" dirty="0">
                <a:latin typeface="Times New Roman" panose="02020603050405020304" pitchFamily="18" charset="0"/>
                <a:cs typeface="Times New Roman" panose="02020603050405020304" pitchFamily="18" charset="0"/>
              </a:rPr>
              <a:t> area weighted to momentum triangular A cells</a:t>
            </a:r>
          </a:p>
          <a:p>
            <a:pPr marL="0" indent="0">
              <a:buNone/>
            </a:pPr>
            <a:r>
              <a:rPr lang="en-US" dirty="0" err="1">
                <a:latin typeface="Times New Roman" panose="02020603050405020304" pitchFamily="18" charset="0"/>
                <a:cs typeface="Times New Roman" panose="02020603050405020304" pitchFamily="18" charset="0"/>
              </a:rPr>
              <a:t>Pmean</a:t>
            </a:r>
            <a:r>
              <a:rPr lang="en-US" dirty="0">
                <a:latin typeface="Times New Roman" panose="02020603050405020304" pitchFamily="18" charset="0"/>
                <a:cs typeface="Times New Roman" panose="02020603050405020304" pitchFamily="18" charset="0"/>
              </a:rPr>
              <a:t> = C cell pressure (Pa) at corner of momentum A cells</a:t>
            </a:r>
          </a:p>
          <a:p>
            <a:pPr marL="0" indent="0">
              <a:buNone/>
            </a:pPr>
            <a:r>
              <a:rPr lang="en-US" dirty="0" err="1">
                <a:latin typeface="Times New Roman" panose="02020603050405020304" pitchFamily="18" charset="0"/>
                <a:cs typeface="Times New Roman" panose="02020603050405020304" pitchFamily="18" charset="0"/>
              </a:rPr>
              <a:t>GZmean</a:t>
            </a:r>
            <a:r>
              <a:rPr lang="en-US" dirty="0">
                <a:latin typeface="Times New Roman" panose="02020603050405020304" pitchFamily="18" charset="0"/>
                <a:cs typeface="Times New Roman" panose="02020603050405020304" pitchFamily="18" charset="0"/>
              </a:rPr>
              <a:t> = vertically mass weighted altitude (m) times Gravity (m/s</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Pmean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GZmean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Amean</a:t>
            </a:r>
            <a:r>
              <a:rPr lang="en-US" dirty="0">
                <a:latin typeface="Times New Roman" panose="02020603050405020304" pitchFamily="18" charset="0"/>
                <a:cs typeface="Times New Roman" panose="02020603050405020304" pitchFamily="18" charset="0"/>
              </a:rPr>
              <a:t> are located at corners of momentum cells.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1200" dirty="0">
                <a:latin typeface="Monaco" pitchFamily="2" charset="77"/>
              </a:rPr>
              <a:t>Do JK=JK0,JKM  ;  Do I=I0,IM</a:t>
            </a:r>
          </a:p>
          <a:p>
            <a:pPr marL="0" indent="0">
              <a:buNone/>
            </a:pPr>
            <a:r>
              <a:rPr lang="en-US" sz="1200" dirty="0">
                <a:latin typeface="Monaco" pitchFamily="2" charset="77"/>
              </a:rPr>
              <a:t>   Do L=1,LMAA(I,JK)</a:t>
            </a:r>
          </a:p>
          <a:p>
            <a:pPr marL="0" indent="0">
              <a:buNone/>
            </a:pPr>
            <a:r>
              <a:rPr lang="en-US" sz="1200" dirty="0">
                <a:latin typeface="Monaco" pitchFamily="2" charset="77"/>
              </a:rPr>
              <a:t>      </a:t>
            </a:r>
            <a:r>
              <a:rPr lang="en-US" sz="1200" dirty="0" err="1">
                <a:latin typeface="Monaco" pitchFamily="2" charset="77"/>
              </a:rPr>
              <a:t>AverAmean</a:t>
            </a:r>
            <a:r>
              <a:rPr lang="en-US" sz="1200" dirty="0">
                <a:latin typeface="Monaco" pitchFamily="2" charset="77"/>
              </a:rPr>
              <a:t> = FSADL(L,I,JK)*</a:t>
            </a:r>
            <a:r>
              <a:rPr lang="en-US" sz="1200" dirty="0" err="1">
                <a:latin typeface="Monaco" pitchFamily="2" charset="77"/>
              </a:rPr>
              <a:t>Amean</a:t>
            </a:r>
            <a:r>
              <a:rPr lang="en-US" sz="1200" dirty="0">
                <a:latin typeface="Monaco" pitchFamily="2" charset="77"/>
              </a:rPr>
              <a:t>(L,I,JK) + FSAEL(L,I,JK)*</a:t>
            </a:r>
            <a:r>
              <a:rPr lang="en-US" sz="1200" dirty="0" err="1">
                <a:latin typeface="Monaco" pitchFamily="2" charset="77"/>
              </a:rPr>
              <a:t>Amean</a:t>
            </a:r>
            <a:r>
              <a:rPr lang="en-US" sz="1200" dirty="0">
                <a:latin typeface="Monaco" pitchFamily="2" charset="77"/>
              </a:rPr>
              <a:t>(L,I+1,JK+1) + FSAFL(L,I,JK)*</a:t>
            </a:r>
            <a:r>
              <a:rPr lang="en-US" sz="1200" dirty="0" err="1">
                <a:latin typeface="Monaco" pitchFamily="2" charset="77"/>
              </a:rPr>
              <a:t>Amean</a:t>
            </a:r>
            <a:r>
              <a:rPr lang="en-US" sz="1200" dirty="0">
                <a:latin typeface="Monaco" pitchFamily="2" charset="77"/>
              </a:rPr>
              <a:t>(L,I,JK+1)</a:t>
            </a:r>
          </a:p>
          <a:p>
            <a:pPr marL="0" indent="0">
              <a:buNone/>
            </a:pPr>
            <a:r>
              <a:rPr lang="en-US" sz="1200" dirty="0">
                <a:latin typeface="Monaco" pitchFamily="2" charset="77"/>
              </a:rPr>
              <a:t>      VA(:,L,I,JK) = VA(:,L,I,JK) + DT * &amp;</a:t>
            </a:r>
          </a:p>
          <a:p>
            <a:pPr marL="0" indent="0">
              <a:buNone/>
            </a:pPr>
            <a:r>
              <a:rPr lang="en-US" sz="1200" dirty="0">
                <a:latin typeface="Monaco" pitchFamily="2" charset="77"/>
              </a:rPr>
              <a:t>                     (xGZC00A(:,L,I,JK) * (</a:t>
            </a:r>
            <a:r>
              <a:rPr lang="en-US" sz="1200" dirty="0" err="1">
                <a:latin typeface="Monaco" pitchFamily="2" charset="77"/>
              </a:rPr>
              <a:t>AverAmean</a:t>
            </a:r>
            <a:r>
              <a:rPr lang="en-US" sz="1200" dirty="0">
                <a:latin typeface="Monaco" pitchFamily="2" charset="77"/>
              </a:rPr>
              <a:t>*</a:t>
            </a:r>
            <a:r>
              <a:rPr lang="en-US" sz="1200" dirty="0" err="1">
                <a:latin typeface="Monaco" pitchFamily="2" charset="77"/>
              </a:rPr>
              <a:t>Pmean</a:t>
            </a:r>
            <a:r>
              <a:rPr lang="en-US" sz="1200" dirty="0">
                <a:latin typeface="Monaco" pitchFamily="2" charset="77"/>
              </a:rPr>
              <a:t>(L,I  ,JK  ) + </a:t>
            </a:r>
            <a:r>
              <a:rPr lang="en-US" sz="1200" dirty="0" err="1">
                <a:latin typeface="Monaco" pitchFamily="2" charset="77"/>
              </a:rPr>
              <a:t>GZmean</a:t>
            </a:r>
            <a:r>
              <a:rPr lang="en-US" sz="1200" dirty="0">
                <a:latin typeface="Monaco" pitchFamily="2" charset="77"/>
              </a:rPr>
              <a:t>(L,I  ,JK  )) + &amp;</a:t>
            </a:r>
          </a:p>
          <a:p>
            <a:pPr marL="0" indent="0">
              <a:buNone/>
            </a:pPr>
            <a:r>
              <a:rPr lang="en-US" sz="1200" dirty="0">
                <a:latin typeface="Monaco" pitchFamily="2" charset="77"/>
              </a:rPr>
              <a:t>                      xGZC11A(:,L,I,JK) * (</a:t>
            </a:r>
            <a:r>
              <a:rPr lang="en-US" sz="1200" dirty="0" err="1">
                <a:latin typeface="Monaco" pitchFamily="2" charset="77"/>
              </a:rPr>
              <a:t>AverAmean</a:t>
            </a:r>
            <a:r>
              <a:rPr lang="en-US" sz="1200" dirty="0">
                <a:latin typeface="Monaco" pitchFamily="2" charset="77"/>
              </a:rPr>
              <a:t>*</a:t>
            </a:r>
            <a:r>
              <a:rPr lang="en-US" sz="1200" dirty="0" err="1">
                <a:latin typeface="Monaco" pitchFamily="2" charset="77"/>
              </a:rPr>
              <a:t>Pmean</a:t>
            </a:r>
            <a:r>
              <a:rPr lang="en-US" sz="1200" dirty="0">
                <a:latin typeface="Monaco" pitchFamily="2" charset="77"/>
              </a:rPr>
              <a:t>(L,I+1,JK+1) + </a:t>
            </a:r>
            <a:r>
              <a:rPr lang="en-US" sz="1200" dirty="0" err="1">
                <a:latin typeface="Monaco" pitchFamily="2" charset="77"/>
              </a:rPr>
              <a:t>GZmean</a:t>
            </a:r>
            <a:r>
              <a:rPr lang="en-US" sz="1200" dirty="0">
                <a:latin typeface="Monaco" pitchFamily="2" charset="77"/>
              </a:rPr>
              <a:t>(L,I+1,JK+1)) + &amp;</a:t>
            </a:r>
          </a:p>
          <a:p>
            <a:pPr marL="0" indent="0">
              <a:buNone/>
            </a:pPr>
            <a:r>
              <a:rPr lang="en-US" sz="1200" dirty="0">
                <a:latin typeface="Monaco" pitchFamily="2" charset="77"/>
              </a:rPr>
              <a:t>                      xGZC01A(:,L,I,JK) * (</a:t>
            </a:r>
            <a:r>
              <a:rPr lang="en-US" sz="1200" dirty="0" err="1">
                <a:latin typeface="Monaco" pitchFamily="2" charset="77"/>
              </a:rPr>
              <a:t>AverAmean</a:t>
            </a:r>
            <a:r>
              <a:rPr lang="en-US" sz="1200" dirty="0">
                <a:latin typeface="Monaco" pitchFamily="2" charset="77"/>
              </a:rPr>
              <a:t>*</a:t>
            </a:r>
            <a:r>
              <a:rPr lang="en-US" sz="1200" dirty="0" err="1">
                <a:latin typeface="Monaco" pitchFamily="2" charset="77"/>
              </a:rPr>
              <a:t>Pmean</a:t>
            </a:r>
            <a:r>
              <a:rPr lang="en-US" sz="1200" dirty="0">
                <a:latin typeface="Monaco" pitchFamily="2" charset="77"/>
              </a:rPr>
              <a:t>(L,I  ,JK+1) + </a:t>
            </a:r>
            <a:r>
              <a:rPr lang="en-US" sz="1200" dirty="0" err="1">
                <a:latin typeface="Monaco" pitchFamily="2" charset="77"/>
              </a:rPr>
              <a:t>GZmean</a:t>
            </a:r>
            <a:r>
              <a:rPr lang="en-US" sz="1200" dirty="0">
                <a:latin typeface="Monaco" pitchFamily="2" charset="77"/>
              </a:rPr>
              <a:t>(L,I  ,JK+1)))  ;  </a:t>
            </a:r>
            <a:r>
              <a:rPr lang="en-US" sz="1200" dirty="0" err="1">
                <a:latin typeface="Monaco" pitchFamily="2" charset="77"/>
              </a:rPr>
              <a:t>EndDo</a:t>
            </a:r>
            <a:endParaRPr lang="en-US" sz="1200" dirty="0">
              <a:latin typeface="Monaco" pitchFamily="2" charset="77"/>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4773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6653-4625-5B48-87CC-17D4251296A0}"/>
              </a:ext>
            </a:extLst>
          </p:cNvPr>
          <p:cNvSpPr>
            <a:spLocks noGrp="1"/>
          </p:cNvSpPr>
          <p:nvPr>
            <p:ph type="title"/>
          </p:nvPr>
        </p:nvSpPr>
        <p:spPr>
          <a:xfrm>
            <a:off x="921327" y="-1629929"/>
            <a:ext cx="10515600" cy="1325563"/>
          </a:xfrm>
        </p:spPr>
        <p:txBody>
          <a:bodyPr/>
          <a:lstStyle/>
          <a:p>
            <a:endParaRPr lang="en-US" dirty="0"/>
          </a:p>
        </p:txBody>
      </p:sp>
      <p:sp>
        <p:nvSpPr>
          <p:cNvPr id="3" name="Content Placeholder 2">
            <a:extLst>
              <a:ext uri="{FF2B5EF4-FFF2-40B4-BE49-F238E27FC236}">
                <a16:creationId xmlns:a16="http://schemas.microsoft.com/office/drawing/2014/main" id="{D96F0ADD-A43C-4B45-8284-E33D98474CAA}"/>
              </a:ext>
            </a:extLst>
          </p:cNvPr>
          <p:cNvSpPr>
            <a:spLocks noGrp="1"/>
          </p:cNvSpPr>
          <p:nvPr>
            <p:ph idx="1"/>
          </p:nvPr>
        </p:nvSpPr>
        <p:spPr>
          <a:xfrm>
            <a:off x="782782" y="791152"/>
            <a:ext cx="10515600" cy="4351338"/>
          </a:xfrm>
        </p:spPr>
        <p:txBody>
          <a:bodyPr>
            <a:normAutofit lnSpcReduction="10000"/>
          </a:bodyPr>
          <a:lstStyle/>
          <a:p>
            <a:pPr marL="0" indent="0">
              <a:buNone/>
            </a:pPr>
            <a:r>
              <a:rPr lang="en-US" u="sng" dirty="0">
                <a:latin typeface="Times New Roman" panose="02020603050405020304" pitchFamily="18" charset="0"/>
                <a:cs typeface="Times New Roman" panose="02020603050405020304" pitchFamily="18" charset="0"/>
              </a:rPr>
              <a:t>Advection of momentum</a:t>
            </a:r>
          </a:p>
          <a:p>
            <a:pPr marL="0" indent="0">
              <a:buNone/>
            </a:pPr>
            <a:r>
              <a:rPr lang="en-US" sz="2400" dirty="0">
                <a:latin typeface="Monaco" pitchFamily="2" charset="77"/>
                <a:cs typeface="Times New Roman" panose="02020603050405020304" pitchFamily="18" charset="0"/>
              </a:rPr>
              <a:t>MFLUXA</a:t>
            </a:r>
            <a:r>
              <a:rPr lang="en-US" dirty="0">
                <a:latin typeface="Times New Roman" panose="02020603050405020304" pitchFamily="18" charset="0"/>
                <a:cs typeface="Times New Roman" panose="02020603050405020304" pitchFamily="18" charset="0"/>
              </a:rPr>
              <a:t>  and  </a:t>
            </a:r>
            <a:r>
              <a:rPr lang="en-US" sz="2400" dirty="0">
                <a:latin typeface="Monaco" pitchFamily="2" charset="77"/>
                <a:cs typeface="Times New Roman" panose="02020603050405020304" pitchFamily="18" charset="0"/>
              </a:rPr>
              <a:t>VFLUXA</a:t>
            </a:r>
            <a:r>
              <a:rPr lang="en-US" dirty="0">
                <a:latin typeface="Times New Roman" panose="02020603050405020304" pitchFamily="18" charset="0"/>
                <a:cs typeface="Times New Roman" panose="02020603050405020304" pitchFamily="18" charset="0"/>
              </a:rPr>
              <a:t>  are vertical fluxes of mass and momentum.</a:t>
            </a:r>
          </a:p>
          <a:p>
            <a:pPr marL="0" indent="0">
              <a:buNone/>
            </a:pPr>
            <a:r>
              <a:rPr lang="en-US" sz="2400" dirty="0">
                <a:latin typeface="Monaco" pitchFamily="2" charset="77"/>
                <a:cs typeface="Times New Roman" panose="02020603050405020304" pitchFamily="18" charset="0"/>
              </a:rPr>
              <a:t>FLUXD</a:t>
            </a:r>
            <a:r>
              <a:rPr lang="en-US" dirty="0">
                <a:latin typeface="Times New Roman" panose="02020603050405020304" pitchFamily="18" charset="0"/>
                <a:cs typeface="Times New Roman" panose="02020603050405020304" pitchFamily="18" charset="0"/>
              </a:rPr>
              <a:t> , </a:t>
            </a:r>
            <a:r>
              <a:rPr lang="en-US" sz="2400" dirty="0">
                <a:latin typeface="Monaco" pitchFamily="2" charset="77"/>
                <a:cs typeface="Times New Roman" panose="02020603050405020304" pitchFamily="18" charset="0"/>
              </a:rPr>
              <a:t>FLUXE</a:t>
            </a:r>
            <a:r>
              <a:rPr lang="en-US" dirty="0">
                <a:latin typeface="Times New Roman" panose="02020603050405020304" pitchFamily="18" charset="0"/>
                <a:cs typeface="Times New Roman" panose="02020603050405020304" pitchFamily="18" charset="0"/>
              </a:rPr>
              <a:t> , </a:t>
            </a:r>
            <a:r>
              <a:rPr lang="en-US" sz="2400" dirty="0">
                <a:latin typeface="Monaco" pitchFamily="2" charset="77"/>
                <a:cs typeface="Times New Roman" panose="02020603050405020304" pitchFamily="18" charset="0"/>
              </a:rPr>
              <a:t>FLUXF</a:t>
            </a:r>
            <a:r>
              <a:rPr lang="en-US" dirty="0">
                <a:latin typeface="Times New Roman" panose="02020603050405020304" pitchFamily="18" charset="0"/>
                <a:cs typeface="Times New Roman" panose="02020603050405020304" pitchFamily="18" charset="0"/>
              </a:rPr>
              <a:t>  are horizontal fluxes on momentum cell edges.</a:t>
            </a:r>
          </a:p>
          <a:p>
            <a:pPr marL="0" indent="0">
              <a:buNone/>
            </a:pPr>
            <a:r>
              <a:rPr lang="en-US" sz="2400" dirty="0" err="1">
                <a:latin typeface="Monaco" pitchFamily="2" charset="77"/>
                <a:cs typeface="Times New Roman" panose="02020603050405020304" pitchFamily="18" charset="0"/>
              </a:rPr>
              <a:t>yAREAAL</a:t>
            </a:r>
            <a:r>
              <a:rPr lang="en-US" dirty="0">
                <a:latin typeface="Times New Roman" panose="02020603050405020304" pitchFamily="18" charset="0"/>
                <a:cs typeface="Times New Roman" panose="02020603050405020304" pitchFamily="18" charset="0"/>
              </a:rPr>
              <a:t>(m</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reciprocal of area for momentum cell A.</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1200" dirty="0">
                <a:latin typeface="Monaco" pitchFamily="2" charset="77"/>
              </a:rPr>
              <a:t>!**** </a:t>
            </a:r>
            <a:r>
              <a:rPr lang="en-US" sz="1200" dirty="0" err="1">
                <a:latin typeface="Monaco" pitchFamily="2" charset="77"/>
              </a:rPr>
              <a:t>Advect</a:t>
            </a:r>
            <a:r>
              <a:rPr lang="en-US" sz="1200" dirty="0">
                <a:latin typeface="Monaco" pitchFamily="2" charset="77"/>
              </a:rPr>
              <a:t> mass and angular momentum on A cells of Layers 2:LM-1</a:t>
            </a:r>
          </a:p>
          <a:p>
            <a:pPr marL="0" indent="0">
              <a:buNone/>
            </a:pPr>
            <a:r>
              <a:rPr lang="en-US" sz="1200" dirty="0">
                <a:latin typeface="Monaco" pitchFamily="2" charset="77"/>
              </a:rPr>
              <a:t>      Do 520 L=2,LM-1</a:t>
            </a:r>
          </a:p>
          <a:p>
            <a:pPr marL="0" indent="0">
              <a:buNone/>
            </a:pPr>
            <a:r>
              <a:rPr lang="en-US" sz="1200" dirty="0">
                <a:latin typeface="Monaco" pitchFamily="2" charset="77"/>
              </a:rPr>
              <a:t>      VAN(:,L,I,JK) = VAO(:,L,I,JK) * MAO(L,I,JK) + DT * </a:t>
            </a:r>
            <a:r>
              <a:rPr lang="en-US" sz="1200" dirty="0" err="1">
                <a:latin typeface="Monaco" pitchFamily="2" charset="77"/>
              </a:rPr>
              <a:t>yAREAAL</a:t>
            </a:r>
            <a:r>
              <a:rPr lang="en-US" sz="1200" dirty="0">
                <a:latin typeface="Monaco" pitchFamily="2" charset="77"/>
              </a:rPr>
              <a:t>(L,I,JK) * &amp;</a:t>
            </a:r>
          </a:p>
          <a:p>
            <a:pPr marL="0" indent="0">
              <a:buNone/>
            </a:pPr>
            <a:r>
              <a:rPr lang="en-US" sz="1200" dirty="0">
                <a:latin typeface="Monaco" pitchFamily="2" charset="77"/>
              </a:rPr>
              <a:t>                      (VFLUXA(:,L-1) - VFLUXA(:,L) - VFLUXD(:,L,I,JK+1) - VFLUXE(:,L,I,JK) - VFLUXF(:,L,I,JK))</a:t>
            </a:r>
          </a:p>
          <a:p>
            <a:pPr marL="0" indent="0">
              <a:buNone/>
            </a:pPr>
            <a:r>
              <a:rPr lang="en-US" sz="1200" dirty="0">
                <a:latin typeface="Monaco" pitchFamily="2" charset="77"/>
              </a:rPr>
              <a:t>      MAN(  L,I,JK) = MAO(  L,I,JK)               + DT * </a:t>
            </a:r>
            <a:r>
              <a:rPr lang="en-US" sz="1200" dirty="0" err="1">
                <a:latin typeface="Monaco" pitchFamily="2" charset="77"/>
              </a:rPr>
              <a:t>yAREAAL</a:t>
            </a:r>
            <a:r>
              <a:rPr lang="en-US" sz="1200" dirty="0">
                <a:latin typeface="Monaco" pitchFamily="2" charset="77"/>
              </a:rPr>
              <a:t>(L,I,JK) * &amp;</a:t>
            </a:r>
          </a:p>
          <a:p>
            <a:pPr marL="0" indent="0">
              <a:buNone/>
            </a:pPr>
            <a:r>
              <a:rPr lang="en-US" sz="1200" dirty="0">
                <a:latin typeface="Monaco" pitchFamily="2" charset="77"/>
              </a:rPr>
              <a:t>                      (MFLUXA(  L-1) - MFLUXA(  L) - MFLUXD(  L,I,JK+1) - MFLUXE(  L,I,JK) - MFLUXF(  L,I,JK))</a:t>
            </a:r>
          </a:p>
          <a:p>
            <a:pPr marL="0" indent="0">
              <a:buNone/>
            </a:pPr>
            <a:r>
              <a:rPr lang="en-US" sz="1200" dirty="0">
                <a:latin typeface="Monaco" pitchFamily="2" charset="77"/>
              </a:rPr>
              <a:t>  520 VAN(:,L,I,JK) = VAN(:,L,I,JK) / MAN(L,I,JK)</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8474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31835F-D51E-7142-B7C4-FF8CEABCE7FF}"/>
              </a:ext>
            </a:extLst>
          </p:cNvPr>
          <p:cNvSpPr>
            <a:spLocks noGrp="1"/>
          </p:cNvSpPr>
          <p:nvPr>
            <p:ph type="title"/>
          </p:nvPr>
        </p:nvSpPr>
        <p:spPr>
          <a:xfrm>
            <a:off x="838200" y="722933"/>
            <a:ext cx="10661374" cy="5469145"/>
          </a:xfrm>
        </p:spPr>
        <p:txBody>
          <a:bodyPr>
            <a:normAutofit/>
          </a:bodyPr>
          <a:lstStyle/>
          <a:p>
            <a:r>
              <a:rPr lang="en-US" sz="2800" u="sng" dirty="0">
                <a:latin typeface="Times New Roman" panose="02020603050405020304" pitchFamily="18" charset="0"/>
                <a:cs typeface="Times New Roman" panose="02020603050405020304" pitchFamily="18" charset="0"/>
              </a:rPr>
              <a:t>Future Work</a:t>
            </a:r>
            <a:r>
              <a:rPr lang="en-US" sz="2800" dirty="0">
                <a:latin typeface="Times New Roman" panose="02020603050405020304" pitchFamily="18" charset="0"/>
                <a:cs typeface="Times New Roman" panose="02020603050405020304" pitchFamily="18" charset="0"/>
              </a:rPr>
              <a:t> for Model-I</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Year 1:  Source term subroutines from older Atmosphere-Ocean Model (AOM) will be re-indexed to work on symmetric icosahedral grid.  Some variables will be renamed.  Resulting Model-I should work as well as AOM did, but numerous features will be similar to Model-E.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Years 2-5:  Model-E coding will be converted to Fortran-90 and cleaned up with proper indentation.  Some features of Model-I (Gregorian calendar, water vapor mass, total energy conservation per subroutine) will be implemented into Model-E.  One at a time, Model-E subroutines will </a:t>
            </a:r>
            <a:r>
              <a:rPr lang="en-US" sz="2800">
                <a:latin typeface="Times New Roman" panose="02020603050405020304" pitchFamily="18" charset="0"/>
                <a:cs typeface="Times New Roman" panose="02020603050405020304" pitchFamily="18" charset="0"/>
              </a:rPr>
              <a:t>be re-indexed </a:t>
            </a:r>
            <a:r>
              <a:rPr lang="en-US" sz="2800" dirty="0">
                <a:latin typeface="Times New Roman" panose="02020603050405020304" pitchFamily="18" charset="0"/>
                <a:cs typeface="Times New Roman" panose="02020603050405020304" pitchFamily="18" charset="0"/>
              </a:rPr>
              <a:t>and be inserted into Model-I.</a:t>
            </a:r>
            <a:endParaRPr lang="en-US" sz="2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91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500975-DFAB-A84A-83D3-45CB215E0BF3}"/>
              </a:ext>
            </a:extLst>
          </p:cNvPr>
          <p:cNvSpPr>
            <a:spLocks noGrp="1"/>
          </p:cNvSpPr>
          <p:nvPr>
            <p:ph idx="1"/>
          </p:nvPr>
        </p:nvSpPr>
        <p:spPr>
          <a:xfrm>
            <a:off x="756219" y="762141"/>
            <a:ext cx="10753294" cy="5608842"/>
          </a:xfrm>
        </p:spPr>
        <p:txBody>
          <a:bodyPr>
            <a:noAutofit/>
          </a:bodyPr>
          <a:lstStyle/>
          <a:p>
            <a:pPr marL="0" indent="0">
              <a:buNone/>
            </a:pPr>
            <a:r>
              <a:rPr lang="en-US" u="sng" dirty="0">
                <a:latin typeface="Times New Roman" panose="02020603050405020304" pitchFamily="18" charset="0"/>
                <a:cs typeface="Times New Roman" panose="02020603050405020304" pitchFamily="18" charset="0"/>
              </a:rPr>
              <a:t>Coordinates</a:t>
            </a:r>
          </a:p>
          <a:p>
            <a:pPr marL="0" indent="0">
              <a:buNone/>
            </a:pPr>
            <a:r>
              <a:rPr lang="en-US" dirty="0">
                <a:latin typeface="Times New Roman" panose="02020603050405020304" pitchFamily="18" charset="0"/>
                <a:cs typeface="Times New Roman" panose="02020603050405020304" pitchFamily="18" charset="0"/>
              </a:rPr>
              <a:t>According to the “hairy ball theorem” of Poincare, every continuous horizontal vector field on the surface of a sphere has a </a:t>
            </a:r>
            <a:r>
              <a:rPr lang="en-US" b="1"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A continuous unit vector on the spherical surface has a discontinuity.</a:t>
            </a:r>
          </a:p>
          <a:p>
            <a:pPr marL="0" indent="0">
              <a:buNone/>
            </a:pPr>
            <a:r>
              <a:rPr lang="en-US" dirty="0">
                <a:latin typeface="Times New Roman" panose="02020603050405020304" pitchFamily="18" charset="0"/>
                <a:cs typeface="Times New Roman" panose="02020603050405020304" pitchFamily="18" charset="0"/>
              </a:rPr>
              <a:t>A differentiable coordinate on the spherical surface requires a continuous unit vector which will have a discontinuity.</a:t>
            </a:r>
          </a:p>
          <a:p>
            <a:pPr marL="0" indent="0">
              <a:buNone/>
            </a:pPr>
            <a:r>
              <a:rPr lang="en-US" dirty="0">
                <a:latin typeface="Times New Roman" panose="02020603050405020304" pitchFamily="18" charset="0"/>
                <a:cs typeface="Times New Roman" panose="02020603050405020304" pitchFamily="18" charset="0"/>
              </a:rPr>
              <a:t>Latitude and longitude coordinates are discontinuous at north and south poles.</a:t>
            </a:r>
          </a:p>
          <a:p>
            <a:pPr marL="0" indent="0">
              <a:buNone/>
            </a:pPr>
            <a:r>
              <a:rPr lang="en-US" dirty="0">
                <a:latin typeface="Times New Roman" panose="02020603050405020304" pitchFamily="18" charset="0"/>
                <a:cs typeface="Times New Roman" panose="02020603050405020304" pitchFamily="18" charset="0"/>
              </a:rPr>
              <a:t>Also, if two coordinates are not orthogonal on a surface,                        then greater obtuseness of the angle between the coordinates decreases stability and precision of the results.  </a:t>
            </a:r>
          </a:p>
        </p:txBody>
      </p:sp>
    </p:spTree>
    <p:extLst>
      <p:ext uri="{BB962C8B-B14F-4D97-AF65-F5344CB8AC3E}">
        <p14:creationId xmlns:p14="http://schemas.microsoft.com/office/powerpoint/2010/main" val="2836642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9E90C4C-0CD1-4848-B3E6-A1E9AB33EC06}"/>
              </a:ext>
            </a:extLst>
          </p:cNvPr>
          <p:cNvPicPr>
            <a:picLocks noGrp="1" noChangeAspect="1"/>
          </p:cNvPicPr>
          <p:nvPr>
            <p:ph idx="1"/>
          </p:nvPr>
        </p:nvPicPr>
        <p:blipFill>
          <a:blip r:embed="rId2"/>
          <a:stretch>
            <a:fillRect/>
          </a:stretch>
        </p:blipFill>
        <p:spPr>
          <a:xfrm>
            <a:off x="6869843" y="219757"/>
            <a:ext cx="4813864" cy="6418486"/>
          </a:xfrm>
        </p:spPr>
      </p:pic>
      <p:sp>
        <p:nvSpPr>
          <p:cNvPr id="6" name="TextBox 5">
            <a:extLst>
              <a:ext uri="{FF2B5EF4-FFF2-40B4-BE49-F238E27FC236}">
                <a16:creationId xmlns:a16="http://schemas.microsoft.com/office/drawing/2014/main" id="{01EDBAB9-5D42-3744-974C-FD88B06DD160}"/>
              </a:ext>
            </a:extLst>
          </p:cNvPr>
          <p:cNvSpPr txBox="1"/>
          <p:nvPr/>
        </p:nvSpPr>
        <p:spPr>
          <a:xfrm>
            <a:off x="508293" y="565608"/>
            <a:ext cx="5690647" cy="569386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Suppose the hairs are straight and are one unit long representing a coordinate which has a polar discontinuity.</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Next, suppose the hairs represent horizontal velocity and are cut smoothly so that they are of length 0 at the pole.</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Although the coordinate still has a discontinuity, velocity is continuous everywhere because it is </a:t>
            </a:r>
            <a:r>
              <a:rPr lang="en-US" sz="2800" b="1"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at the pole.</a:t>
            </a:r>
          </a:p>
        </p:txBody>
      </p:sp>
    </p:spTree>
    <p:extLst>
      <p:ext uri="{BB962C8B-B14F-4D97-AF65-F5344CB8AC3E}">
        <p14:creationId xmlns:p14="http://schemas.microsoft.com/office/powerpoint/2010/main" val="991605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3F532-E357-B043-9C21-37CC3D50999F}"/>
              </a:ext>
            </a:extLst>
          </p:cNvPr>
          <p:cNvSpPr>
            <a:spLocks noGrp="1"/>
          </p:cNvSpPr>
          <p:nvPr>
            <p:ph idx="1"/>
          </p:nvPr>
        </p:nvSpPr>
        <p:spPr>
          <a:xfrm>
            <a:off x="668517" y="628418"/>
            <a:ext cx="10822757" cy="6102319"/>
          </a:xfrm>
        </p:spPr>
        <p:txBody>
          <a:bodyPr>
            <a:normAutofit fontScale="92500" lnSpcReduction="10000"/>
          </a:bodyPr>
          <a:lstStyle/>
          <a:p>
            <a:pPr marL="0" indent="0">
              <a:buNone/>
            </a:pPr>
            <a:r>
              <a:rPr lang="en-US" sz="3000" u="sng" dirty="0">
                <a:latin typeface="Times New Roman" panose="02020603050405020304" pitchFamily="18" charset="0"/>
                <a:cs typeface="Times New Roman" panose="02020603050405020304" pitchFamily="18" charset="0"/>
              </a:rPr>
              <a:t>Problem with two coordinate flow</a:t>
            </a:r>
          </a:p>
          <a:p>
            <a:pPr marL="0" indent="0">
              <a:buNone/>
            </a:pPr>
            <a:r>
              <a:rPr lang="en-US" sz="3000" dirty="0">
                <a:latin typeface="Times New Roman" panose="02020603050405020304" pitchFamily="18" charset="0"/>
                <a:cs typeface="Times New Roman" panose="02020603050405020304" pitchFamily="18" charset="0"/>
              </a:rPr>
              <a:t>For horizontal vector fields to be continuous they must be </a:t>
            </a:r>
            <a:r>
              <a:rPr lang="en-US" sz="3000" b="1" dirty="0">
                <a:latin typeface="Times New Roman" panose="02020603050405020304" pitchFamily="18" charset="0"/>
                <a:cs typeface="Times New Roman" panose="02020603050405020304" pitchFamily="18" charset="0"/>
              </a:rPr>
              <a:t>0</a:t>
            </a:r>
            <a:r>
              <a:rPr lang="en-US" sz="3000" dirty="0">
                <a:latin typeface="Times New Roman" panose="02020603050405020304" pitchFamily="18" charset="0"/>
                <a:cs typeface="Times New Roman" panose="02020603050405020304" pitchFamily="18" charset="0"/>
              </a:rPr>
              <a:t> where the coordinate is discontinuous.  </a:t>
            </a:r>
          </a:p>
          <a:p>
            <a:pPr marL="0" indent="0">
              <a:buNone/>
            </a:pPr>
            <a:r>
              <a:rPr lang="en-US" sz="3000" dirty="0">
                <a:latin typeface="Times New Roman" panose="02020603050405020304" pitchFamily="18" charset="0"/>
                <a:cs typeface="Times New Roman" panose="02020603050405020304" pitchFamily="18" charset="0"/>
              </a:rPr>
              <a:t>For this reason, shallow water models were rewritten using derivatives of scalar quantities such as kinetic energy, vorticity, divergence, stream function, or velocity potential using local coordinates which may be different from from those of their neighbors.  After manipulation, vector velocity is resurrected.  Models are much more complicated.</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To be shown later with 3 symmetric coordinates:</a:t>
            </a:r>
          </a:p>
          <a:p>
            <a:pPr marL="0" indent="0">
              <a:buNone/>
            </a:pPr>
            <a:r>
              <a:rPr lang="en-US" sz="3000" dirty="0">
                <a:latin typeface="Times New Roman" panose="02020603050405020304" pitchFamily="18" charset="0"/>
                <a:cs typeface="Times New Roman" panose="02020603050405020304" pitchFamily="18" charset="0"/>
              </a:rPr>
              <a:t>A derivative with respect to a coordinate or a vector field will continuously approach 0 as the coordinate approaches its pole.  Consequently, quantities are continuous over the whole sphere.</a:t>
            </a:r>
          </a:p>
          <a:p>
            <a:pPr marL="0" indent="0">
              <a:buNone/>
            </a:pPr>
            <a:r>
              <a:rPr lang="en-US" sz="3000" dirty="0">
                <a:latin typeface="Times New Roman" panose="02020603050405020304" pitchFamily="18" charset="0"/>
                <a:cs typeface="Times New Roman" panose="02020603050405020304" pitchFamily="18" charset="0"/>
              </a:rPr>
              <a:t>At one coordinate pole, the other two coordinates are perpendicular</a:t>
            </a:r>
          </a:p>
          <a:p>
            <a:pPr marL="0" indent="0">
              <a:buNone/>
            </a:pP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9266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3660D3-DFD0-C04A-99D8-E8270D88F181}"/>
              </a:ext>
            </a:extLst>
          </p:cNvPr>
          <p:cNvSpPr>
            <a:spLocks noGrp="1"/>
          </p:cNvSpPr>
          <p:nvPr>
            <p:ph idx="1"/>
          </p:nvPr>
        </p:nvSpPr>
        <p:spPr>
          <a:xfrm>
            <a:off x="846306" y="778213"/>
            <a:ext cx="10507494" cy="5398750"/>
          </a:xfrm>
        </p:spPr>
        <p:txBody>
          <a:bodyPr>
            <a:noAutofit/>
          </a:bodyPr>
          <a:lstStyle/>
          <a:p>
            <a:pPr marL="0" indent="0">
              <a:buNone/>
            </a:pPr>
            <a:r>
              <a:rPr lang="en-US" u="sng" dirty="0">
                <a:latin typeface="Times New Roman" panose="02020603050405020304" pitchFamily="18" charset="0"/>
                <a:cs typeface="Times New Roman" panose="02020603050405020304" pitchFamily="18" charset="0"/>
              </a:rPr>
              <a:t>Symmetric Coordinates on the Sphere</a:t>
            </a:r>
          </a:p>
          <a:p>
            <a:pPr marL="0" indent="0">
              <a:buNone/>
            </a:pPr>
            <a:r>
              <a:rPr lang="en-US" dirty="0">
                <a:latin typeface="Times New Roman" panose="02020603050405020304" pitchFamily="18" charset="0"/>
                <a:cs typeface="Times New Roman" panose="02020603050405020304" pitchFamily="18" charset="0"/>
              </a:rPr>
              <a:t>Center of the sphere is at the origin with orthogonal axes </a:t>
            </a:r>
            <a:r>
              <a:rPr lang="en-US" b="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pass through Earth’s equator; </a:t>
            </a:r>
            <a:r>
              <a:rPr lang="en-US" b="1" dirty="0">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 aligns with north-south axis.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Two separate triplets of symmetric coordinates are defined:                    </a:t>
            </a:r>
            <a:r>
              <a:rPr lang="en-US" dirty="0" err="1">
                <a:latin typeface="Times New Roman" panose="02020603050405020304" pitchFamily="18" charset="0"/>
                <a:cs typeface="Times New Roman" panose="02020603050405020304" pitchFamily="18" charset="0"/>
              </a:rPr>
              <a:t>μ</a:t>
            </a:r>
            <a:r>
              <a:rPr lang="en-US" dirty="0">
                <a:latin typeface="Times New Roman" panose="02020603050405020304" pitchFamily="18" charset="0"/>
                <a:cs typeface="Times New Roman" panose="02020603050405020304" pitchFamily="18" charset="0"/>
              </a:rPr>
              <a:t>, ν, </a:t>
            </a:r>
            <a:r>
              <a:rPr lang="en-US" dirty="0" err="1">
                <a:latin typeface="Times New Roman" panose="02020603050405020304" pitchFamily="18" charset="0"/>
                <a:cs typeface="Times New Roman" panose="02020603050405020304" pitchFamily="18" charset="0"/>
              </a:rPr>
              <a:t>λ</a:t>
            </a:r>
            <a:r>
              <a:rPr lang="en-US" dirty="0">
                <a:latin typeface="Times New Roman" panose="02020603050405020304" pitchFamily="18" charset="0"/>
                <a:cs typeface="Times New Roman" panose="02020603050405020304" pitchFamily="18" charset="0"/>
              </a:rPr>
              <a:t> = longitude (</a:t>
            </a:r>
            <a:r>
              <a:rPr lang="en-US" dirty="0" err="1">
                <a:latin typeface="Times New Roman" panose="02020603050405020304" pitchFamily="18" charset="0"/>
                <a:cs typeface="Times New Roman" panose="02020603050405020304" pitchFamily="18" charset="0"/>
              </a:rPr>
              <a:t>asimuth</a:t>
            </a:r>
            <a:r>
              <a:rPr lang="en-US" dirty="0">
                <a:latin typeface="Times New Roman" panose="02020603050405020304" pitchFamily="18" charset="0"/>
                <a:cs typeface="Times New Roman" panose="02020603050405020304" pitchFamily="18" charset="0"/>
              </a:rPr>
              <a:t>) of the axes </a:t>
            </a:r>
            <a:r>
              <a:rPr lang="en-US" b="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 respectively                                 </a:t>
            </a:r>
            <a:r>
              <a:rPr lang="en-US" dirty="0" err="1">
                <a:latin typeface="Times New Roman" panose="02020603050405020304" pitchFamily="18" charset="0"/>
                <a:cs typeface="Times New Roman" panose="02020603050405020304" pitchFamily="18" charset="0"/>
              </a:rPr>
              <a:t>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φ</a:t>
            </a:r>
            <a:r>
              <a:rPr lang="en-US" dirty="0">
                <a:latin typeface="Times New Roman" panose="02020603050405020304" pitchFamily="18" charset="0"/>
                <a:cs typeface="Times New Roman" panose="02020603050405020304" pitchFamily="18" charset="0"/>
              </a:rPr>
              <a:t> = latitude (altitude) of the axes </a:t>
            </a:r>
            <a:r>
              <a:rPr lang="en-US" b="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 respectively</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rPr>
              <a:t>λ</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φ</a:t>
            </a:r>
            <a:r>
              <a:rPr lang="en-US" dirty="0">
                <a:latin typeface="Times New Roman" panose="02020603050405020304" pitchFamily="18" charset="0"/>
                <a:cs typeface="Times New Roman" panose="02020603050405020304" pitchFamily="18" charset="0"/>
              </a:rPr>
              <a:t> are Earth longitude and latitude, </a:t>
            </a:r>
            <a:r>
              <a:rPr lang="en-US" b="1" dirty="0">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 is the north-south axis.</a:t>
            </a:r>
          </a:p>
        </p:txBody>
      </p:sp>
    </p:spTree>
    <p:extLst>
      <p:ext uri="{BB962C8B-B14F-4D97-AF65-F5344CB8AC3E}">
        <p14:creationId xmlns:p14="http://schemas.microsoft.com/office/powerpoint/2010/main" val="234714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E70702D-C6A4-5944-870A-D57169CBB602}"/>
              </a:ext>
            </a:extLst>
          </p:cNvPr>
          <p:cNvPicPr>
            <a:picLocks noGrp="1" noChangeAspect="1"/>
          </p:cNvPicPr>
          <p:nvPr>
            <p:ph idx="1"/>
          </p:nvPr>
        </p:nvPicPr>
        <p:blipFill>
          <a:blip r:embed="rId2"/>
          <a:stretch>
            <a:fillRect/>
          </a:stretch>
        </p:blipFill>
        <p:spPr>
          <a:xfrm>
            <a:off x="7832080" y="378054"/>
            <a:ext cx="4715098" cy="6101892"/>
          </a:xfrm>
        </p:spPr>
      </p:pic>
      <p:sp>
        <p:nvSpPr>
          <p:cNvPr id="7" name="TextBox 6">
            <a:extLst>
              <a:ext uri="{FF2B5EF4-FFF2-40B4-BE49-F238E27FC236}">
                <a16:creationId xmlns:a16="http://schemas.microsoft.com/office/drawing/2014/main" id="{C38FECC6-2C82-2E42-9893-66FD75C9AB68}"/>
              </a:ext>
            </a:extLst>
          </p:cNvPr>
          <p:cNvSpPr txBox="1"/>
          <p:nvPr/>
        </p:nvSpPr>
        <p:spPr>
          <a:xfrm>
            <a:off x="518473" y="537325"/>
            <a:ext cx="7946796" cy="3539430"/>
          </a:xfrm>
          <a:prstGeom prst="rect">
            <a:avLst/>
          </a:prstGeom>
          <a:noFill/>
        </p:spPr>
        <p:txBody>
          <a:bodyPr wrap="square" rtlCol="0">
            <a:spAutoFit/>
          </a:bodyPr>
          <a:lstStyle/>
          <a:p>
            <a:r>
              <a:rPr lang="en-US" sz="2800" u="sng" dirty="0">
                <a:latin typeface="Times New Roman" panose="02020603050405020304" pitchFamily="18" charset="0"/>
                <a:cs typeface="Times New Roman" panose="02020603050405020304" pitchFamily="18" charset="0"/>
              </a:rPr>
              <a:t>New Coordinates</a:t>
            </a:r>
          </a:p>
          <a:p>
            <a:r>
              <a:rPr lang="en-US" sz="2800" dirty="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Z</a:t>
            </a:r>
            <a:r>
              <a:rPr lang="en-US" sz="2800" dirty="0">
                <a:latin typeface="Times New Roman" panose="02020603050405020304" pitchFamily="18" charset="0"/>
                <a:cs typeface="Times New Roman" panose="02020603050405020304" pitchFamily="18" charset="0"/>
              </a:rPr>
              <a:t> axis, aligned with Earth’s north-south axis, uses the Earth’s labels: latitude, longitude, equator, poles.</a:t>
            </a:r>
          </a:p>
          <a:p>
            <a:r>
              <a:rPr lang="en-US" sz="2800" dirty="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and </a:t>
            </a:r>
            <a:r>
              <a:rPr lang="en-US" sz="2800" b="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 axes want to use those labels also.</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 symmetric equations, any mention of </a:t>
            </a:r>
            <a:r>
              <a:rPr lang="en-US" sz="2800" b="1" dirty="0">
                <a:latin typeface="Times New Roman" panose="02020603050405020304" pitchFamily="18" charset="0"/>
                <a:cs typeface="Times New Roman" panose="02020603050405020304" pitchFamily="18" charset="0"/>
              </a:rPr>
              <a:t>Z</a:t>
            </a:r>
            <a:r>
              <a:rPr lang="en-US" sz="2800" dirty="0">
                <a:latin typeface="Times New Roman" panose="02020603050405020304" pitchFamily="18" charset="0"/>
                <a:cs typeface="Times New Roman" panose="02020603050405020304" pitchFamily="18" charset="0"/>
              </a:rPr>
              <a:t> axis labels in an equation also occurs in a similar fashion to </a:t>
            </a:r>
            <a:r>
              <a:rPr lang="en-US" sz="2800" b="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and </a:t>
            </a:r>
            <a:r>
              <a:rPr lang="en-US" sz="2800" b="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 axes.</a:t>
            </a:r>
          </a:p>
        </p:txBody>
      </p:sp>
      <p:sp>
        <p:nvSpPr>
          <p:cNvPr id="2" name="TextBox 1">
            <a:extLst>
              <a:ext uri="{FF2B5EF4-FFF2-40B4-BE49-F238E27FC236}">
                <a16:creationId xmlns:a16="http://schemas.microsoft.com/office/drawing/2014/main" id="{A5E07598-18A5-3049-AD5C-155C8A3200F9}"/>
              </a:ext>
            </a:extLst>
          </p:cNvPr>
          <p:cNvSpPr txBox="1"/>
          <p:nvPr/>
        </p:nvSpPr>
        <p:spPr>
          <a:xfrm>
            <a:off x="11370365" y="4691270"/>
            <a:ext cx="35137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276354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AE78-109D-7A41-AD06-C37DBE6ED1B7}"/>
              </a:ext>
            </a:extLst>
          </p:cNvPr>
          <p:cNvSpPr>
            <a:spLocks noGrp="1"/>
          </p:cNvSpPr>
          <p:nvPr>
            <p:ph type="title"/>
          </p:nvPr>
        </p:nvSpPr>
        <p:spPr>
          <a:xfrm>
            <a:off x="3346515" y="-2017336"/>
            <a:ext cx="833487"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59F98A7-2987-DB4F-9F14-93ABA77E7772}"/>
              </a:ext>
            </a:extLst>
          </p:cNvPr>
          <p:cNvSpPr>
            <a:spLocks noGrp="1"/>
          </p:cNvSpPr>
          <p:nvPr>
            <p:ph idx="1"/>
          </p:nvPr>
        </p:nvSpPr>
        <p:spPr>
          <a:xfrm>
            <a:off x="820132" y="622169"/>
            <a:ext cx="10533668" cy="5554794"/>
          </a:xfrm>
        </p:spPr>
        <p:txBody>
          <a:bodyPr>
            <a:normAutofit lnSpcReduction="10000"/>
          </a:bodyPr>
          <a:lstStyle/>
          <a:p>
            <a:pPr marL="0" indent="0">
              <a:buNone/>
            </a:pPr>
            <a:r>
              <a:rPr lang="en-US" u="sng" dirty="0">
                <a:latin typeface="Times New Roman" panose="02020603050405020304" pitchFamily="18" charset="0"/>
                <a:cs typeface="Times New Roman" panose="02020603050405020304" pitchFamily="18" charset="0"/>
              </a:rPr>
              <a:t>Position vector </a:t>
            </a:r>
            <a:r>
              <a:rPr lang="en-US" b="1" u="sng"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on unit sphere</a:t>
            </a:r>
          </a:p>
          <a:p>
            <a:pPr marL="0" indent="0">
              <a:buNone/>
            </a:pP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vector from center of sphere to point on unit sphere.</a:t>
            </a:r>
          </a:p>
          <a:p>
            <a:pPr marL="0" indent="0">
              <a:buNone/>
            </a:pP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has magnitude 1.</a:t>
            </a:r>
          </a:p>
          <a:p>
            <a:pPr marL="0" indent="0">
              <a:buNone/>
            </a:pP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is perpendicular to horizontal vectors on the surface of the sphere.</a:t>
            </a:r>
          </a:p>
          <a:p>
            <a:pPr marL="0" indent="0">
              <a:buNone/>
            </a:pP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(x, y, z) =</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cosμ</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sinμ</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cosδ</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cosε</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cosφ</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cosφ</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sinφ</a:t>
            </a:r>
            <a:r>
              <a:rPr lang="en-US" dirty="0">
                <a:latin typeface="Times New Roman" panose="02020603050405020304" pitchFamily="18" charset="0"/>
                <a:cs typeface="Times New Roman" panose="02020603050405020304" pitchFamily="18" charset="0"/>
              </a:rPr>
              <a:t>) =     normal Lat and Lon</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sinφ</a:t>
            </a:r>
            <a:r>
              <a:rPr lang="en-US" dirty="0">
                <a:latin typeface="Times New Roman" panose="02020603050405020304" pitchFamily="18" charset="0"/>
                <a:cs typeface="Times New Roman" panose="02020603050405020304" pitchFamily="18" charset="0"/>
              </a:rPr>
              <a:t>)                   =     symmetric coordinates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Extra credit: compute (x, y, z) as symmetric function of </a:t>
            </a:r>
            <a:r>
              <a:rPr lang="en-US" dirty="0" err="1">
                <a:latin typeface="Times New Roman" panose="02020603050405020304" pitchFamily="18" charset="0"/>
                <a:cs typeface="Times New Roman" panose="02020603050405020304" pitchFamily="18" charset="0"/>
              </a:rPr>
              <a:t>μ</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ν</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λ</a:t>
            </a:r>
            <a:endParaRPr lang="en-US"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35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E31C623-615D-E948-B000-15055C65CBB2}"/>
                  </a:ext>
                </a:extLst>
              </p:cNvPr>
              <p:cNvSpPr>
                <a:spLocks noGrp="1"/>
              </p:cNvSpPr>
              <p:nvPr>
                <p:ph idx="1"/>
              </p:nvPr>
            </p:nvSpPr>
            <p:spPr>
              <a:xfrm>
                <a:off x="842253" y="753944"/>
                <a:ext cx="10507494" cy="5350112"/>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Gradient of scalar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defined by symmetric and Lat-Lon coordinates:</a:t>
                </a:r>
              </a:p>
              <a:p>
                <a:pPr marL="0" indent="0">
                  <a:buNone/>
                </a:pP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cosδ</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14:m>
                  <m:oMath xmlns:m="http://schemas.openxmlformats.org/officeDocument/2006/math">
                    <m:r>
                      <a:rPr lang="en-US"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b="0" i="0" smtClean="0">
                        <a:latin typeface="Cambria Math" panose="02040503050406030204" pitchFamily="18" charset="0"/>
                        <a:ea typeface="Cambria Math" panose="02040503050406030204" pitchFamily="18" charset="0"/>
                        <a:cs typeface="Times New Roman" panose="02020603050405020304" pitchFamily="18" charset="0"/>
                      </a:rPr>
                      <m:t>δ</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cosε</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14:m>
                  <m:oMath xmlns:m="http://schemas.openxmlformats.org/officeDocument/2006/math">
                    <m:r>
                      <a:rPr lang="en-US"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err="1">
                    <a:latin typeface="Times New Roman" panose="02020603050405020304" pitchFamily="18" charset="0"/>
                    <a:cs typeface="Times New Roman" panose="02020603050405020304" pitchFamily="18" charset="0"/>
                  </a:rPr>
                  <a:t>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cosφ</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14:m>
                  <m:oMath xmlns:m="http://schemas.openxmlformats.org/officeDocument/2006/math">
                    <m:r>
                      <a:rPr lang="en-US"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err="1">
                    <a:latin typeface="Times New Roman" panose="02020603050405020304" pitchFamily="18" charset="0"/>
                    <a:cs typeface="Times New Roman" panose="02020603050405020304" pitchFamily="18" charset="0"/>
                  </a:rPr>
                  <a:t>φ</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R          </a:t>
                </a:r>
                <a:r>
                  <a:rPr lang="en-US" dirty="0">
                    <a:latin typeface="Times New Roman" panose="02020603050405020304" pitchFamily="18" charset="0"/>
                    <a:cs typeface="Times New Roman" panose="02020603050405020304" pitchFamily="18" charset="0"/>
                  </a:rPr>
                  <a:t>Symmetric</a:t>
                </a:r>
                <a:endParaRPr lang="en-US" i="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14:m>
                  <m:oMath xmlns:m="http://schemas.openxmlformats.org/officeDocument/2006/math">
                    <m:r>
                      <a:rPr lang="en-US"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b="0" i="0" smtClean="0">
                        <a:latin typeface="Cambria Math" panose="02040503050406030204" pitchFamily="18" charset="0"/>
                        <a:ea typeface="Cambria Math" panose="02040503050406030204" pitchFamily="18" charset="0"/>
                        <a:cs typeface="Times New Roman" panose="02020603050405020304" pitchFamily="18" charset="0"/>
                      </a:rPr>
                      <m:t>λ</m:t>
                    </m:r>
                  </m:oMath>
                </a14:m>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cosφ</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14:m>
                  <m:oMath xmlns:m="http://schemas.openxmlformats.org/officeDocument/2006/math">
                    <m:r>
                      <a:rPr lang="en-US"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err="1">
                    <a:latin typeface="Times New Roman" panose="02020603050405020304" pitchFamily="18" charset="0"/>
                    <a:cs typeface="Times New Roman" panose="02020603050405020304" pitchFamily="18" charset="0"/>
                  </a:rPr>
                  <a:t>φ</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cosφ</a:t>
                </a:r>
                <a:r>
                  <a:rPr lang="en-US" dirty="0">
                    <a:latin typeface="Times New Roman" panose="02020603050405020304" pitchFamily="18" charset="0"/>
                    <a:cs typeface="Times New Roman" panose="02020603050405020304" pitchFamily="18" charset="0"/>
                  </a:rPr>
                  <a:t>                    Lat-Lon</a:t>
                </a:r>
              </a:p>
              <a:p>
                <a:pPr marL="0" indent="0">
                  <a:buNone/>
                </a:pP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is horizontal</a:t>
                </a:r>
              </a:p>
              <a:p>
                <a:pPr marL="0" indent="0">
                  <a:buNone/>
                </a:pP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 radius of sphere (m)</a:t>
                </a:r>
              </a:p>
              <a:p>
                <a:pPr marL="0" indent="0">
                  <a:buNone/>
                </a:pPr>
                <a:r>
                  <a:rPr lang="en-US" b="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unit vectors in eastward and northward directions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Laplacian of scalar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defined by symmetric and Lat-Lon coordinates:</a:t>
                </a:r>
              </a:p>
              <a:p>
                <a:pPr marL="0" indent="0">
                  <a:buNone/>
                </a:pP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 (</a:t>
                </a:r>
                <a14:m>
                  <m:oMath xmlns:m="http://schemas.openxmlformats.org/officeDocument/2006/math">
                    <m:r>
                      <a:rPr lang="en-US">
                        <a:latin typeface="Cambria Math" panose="02040503050406030204" pitchFamily="18" charset="0"/>
                        <a:ea typeface="Cambria Math" panose="02040503050406030204" pitchFamily="18" charset="0"/>
                        <a:cs typeface="Times New Roman" panose="02020603050405020304" pitchFamily="18" charset="0"/>
                      </a:rPr>
                      <m:t>𝜕</m:t>
                    </m:r>
                  </m:oMath>
                </a14:m>
                <a:r>
                  <a:rPr lang="en-US" baseline="30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14:m>
                  <m:oMath xmlns:m="http://schemas.openxmlformats.org/officeDocument/2006/math">
                    <m:r>
                      <a:rPr lang="en-US">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μ</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14:m>
                  <m:oMath xmlns:m="http://schemas.openxmlformats.org/officeDocument/2006/math">
                    <m:r>
                      <a:rPr lang="en-US">
                        <a:latin typeface="Cambria Math" panose="02040503050406030204" pitchFamily="18" charset="0"/>
                        <a:ea typeface="Cambria Math" panose="02040503050406030204" pitchFamily="18" charset="0"/>
                        <a:cs typeface="Times New Roman" panose="02020603050405020304" pitchFamily="18" charset="0"/>
                      </a:rPr>
                      <m:t>𝜕</m:t>
                    </m:r>
                  </m:oMath>
                </a14:m>
                <a:r>
                  <a:rPr lang="en-US" baseline="30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14:m>
                  <m:oMath xmlns:m="http://schemas.openxmlformats.org/officeDocument/2006/math">
                    <m:r>
                      <a:rPr lang="en-US">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ν</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14:m>
                  <m:oMath xmlns:m="http://schemas.openxmlformats.org/officeDocument/2006/math">
                    <m:r>
                      <a:rPr lang="en-US">
                        <a:latin typeface="Cambria Math" panose="02040503050406030204" pitchFamily="18" charset="0"/>
                        <a:ea typeface="Cambria Math" panose="02040503050406030204" pitchFamily="18" charset="0"/>
                        <a:cs typeface="Times New Roman" panose="02020603050405020304" pitchFamily="18" charset="0"/>
                      </a:rPr>
                      <m:t>𝜕</m:t>
                    </m:r>
                  </m:oMath>
                </a14:m>
                <a:r>
                  <a:rPr lang="en-US" baseline="30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14:m>
                  <m:oMath xmlns:m="http://schemas.openxmlformats.org/officeDocument/2006/math">
                    <m:r>
                      <a:rPr lang="en-US">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λ</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R</a:t>
                </a:r>
                <a:r>
                  <a:rPr lang="en-US" baseline="30000"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Symmetric</a:t>
                </a:r>
              </a:p>
              <a:p>
                <a:pPr marL="0" indent="0">
                  <a:buNone/>
                </a:pP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 [</a:t>
                </a:r>
                <a14:m>
                  <m:oMath xmlns:m="http://schemas.openxmlformats.org/officeDocument/2006/math">
                    <m:r>
                      <a:rPr lang="en-US">
                        <a:latin typeface="Cambria Math" panose="02040503050406030204" pitchFamily="18" charset="0"/>
                        <a:ea typeface="Cambria Math" panose="02040503050406030204" pitchFamily="18" charset="0"/>
                        <a:cs typeface="Times New Roman" panose="02020603050405020304" pitchFamily="18" charset="0"/>
                      </a:rPr>
                      <m:t>𝜕</m:t>
                    </m:r>
                  </m:oMath>
                </a14:m>
                <a:r>
                  <a:rPr lang="en-US" baseline="30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14:m>
                  <m:oMath xmlns:m="http://schemas.openxmlformats.org/officeDocument/2006/math">
                    <m:r>
                      <a:rPr lang="en-US">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λ</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cosφ</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cosφ</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a:latin typeface="Cambria Math" panose="02040503050406030204" pitchFamily="18" charset="0"/>
                        <a:ea typeface="Cambria Math" panose="02040503050406030204" pitchFamily="18" charset="0"/>
                        <a:cs typeface="Times New Roman" panose="02020603050405020304" pitchFamily="18" charset="0"/>
                      </a:rPr>
                      <m:t>𝜕</m:t>
                    </m:r>
                  </m:oMath>
                </a14:m>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14:m>
                  <m:oMath xmlns:m="http://schemas.openxmlformats.org/officeDocument/2006/math">
                    <m:r>
                      <a:rPr lang="en-US">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err="1">
                    <a:latin typeface="Times New Roman" panose="02020603050405020304" pitchFamily="18" charset="0"/>
                    <a:cs typeface="Times New Roman" panose="02020603050405020304" pitchFamily="18" charset="0"/>
                  </a:rPr>
                  <a:t>φ</a:t>
                </a:r>
                <a:r>
                  <a:rPr lang="en-US" dirty="0">
                    <a:latin typeface="Times New Roman" panose="02020603050405020304" pitchFamily="18" charset="0"/>
                    <a:cs typeface="Times New Roman" panose="02020603050405020304" pitchFamily="18" charset="0"/>
                  </a:rPr>
                  <a:t>)/</a:t>
                </a:r>
                <a14:m>
                  <m:oMath xmlns:m="http://schemas.openxmlformats.org/officeDocument/2006/math">
                    <m:r>
                      <a:rPr lang="en-US">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err="1">
                    <a:latin typeface="Times New Roman" panose="02020603050405020304" pitchFamily="18" charset="0"/>
                    <a:cs typeface="Times New Roman" panose="02020603050405020304" pitchFamily="18" charset="0"/>
                  </a:rPr>
                  <a:t>φ</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R</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cos</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φ      Lat-Lon</a:t>
                </a:r>
              </a:p>
              <a:p>
                <a:pPr marL="0" indent="0">
                  <a:buNone/>
                </a:pPr>
                <a:r>
                  <a:rPr lang="en-US" dirty="0">
                    <a:latin typeface="Times New Roman" panose="02020603050405020304" pitchFamily="18" charset="0"/>
                    <a:cs typeface="Times New Roman" panose="02020603050405020304" pitchFamily="18" charset="0"/>
                  </a:rPr>
                  <a:t>When point approaches north or south pole, </a:t>
                </a:r>
                <a14:m>
                  <m:oMath xmlns:m="http://schemas.openxmlformats.org/officeDocument/2006/math">
                    <m:r>
                      <a:rPr lang="en-US">
                        <a:latin typeface="Cambria Math" panose="02040503050406030204" pitchFamily="18" charset="0"/>
                        <a:ea typeface="Cambria Math" panose="02040503050406030204" pitchFamily="18" charset="0"/>
                        <a:cs typeface="Times New Roman" panose="02020603050405020304" pitchFamily="18" charset="0"/>
                      </a:rPr>
                      <m:t>𝜕</m:t>
                    </m:r>
                  </m:oMath>
                </a14:m>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14:m>
                  <m:oMath xmlns:m="http://schemas.openxmlformats.org/officeDocument/2006/math">
                    <m:r>
                      <a:rPr lang="en-US">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err="1">
                    <a:latin typeface="Times New Roman" panose="02020603050405020304" pitchFamily="18" charset="0"/>
                    <a:cs typeface="Times New Roman" panose="02020603050405020304" pitchFamily="18" charset="0"/>
                  </a:rPr>
                  <a:t>λ</a:t>
                </a:r>
                <a:r>
                  <a:rPr lang="en-US" dirty="0">
                    <a:latin typeface="Times New Roman" panose="02020603050405020304" pitchFamily="18" charset="0"/>
                    <a:cs typeface="Times New Roman" panose="02020603050405020304" pitchFamily="18" charset="0"/>
                  </a:rPr>
                  <a:t> approaches zero.</a:t>
                </a:r>
              </a:p>
              <a:p>
                <a:pPr marL="0" indent="0">
                  <a:buNone/>
                </a:pPr>
                <a:endParaRPr lang="en-US" baseline="30000" dirty="0">
                  <a:latin typeface="Times New Roman" panose="02020603050405020304" pitchFamily="18" charset="0"/>
                  <a:cs typeface="Times New Roman" panose="02020603050405020304" pitchFamily="18" charset="0"/>
                </a:endParaRPr>
              </a:p>
              <a:p>
                <a:pPr marL="0" indent="0">
                  <a:buNone/>
                </a:pPr>
                <a:endParaRPr lang="en-US" baseline="30000" dirty="0">
                  <a:latin typeface="Times New Roman" panose="02020603050405020304" pitchFamily="18" charset="0"/>
                  <a:cs typeface="Times New Roman" panose="02020603050405020304" pitchFamily="18" charset="0"/>
                </a:endParaRPr>
              </a:p>
              <a:p>
                <a:pPr marL="0" indent="0">
                  <a:buNone/>
                </a:pPr>
                <a:endParaRPr lang="en-US" baseline="300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0E31C623-615D-E948-B000-15055C65CBB2}"/>
                  </a:ext>
                </a:extLst>
              </p:cNvPr>
              <p:cNvSpPr>
                <a:spLocks noGrp="1" noRot="1" noChangeAspect="1" noMove="1" noResize="1" noEditPoints="1" noAdjustHandles="1" noChangeArrowheads="1" noChangeShapeType="1" noTextEdit="1"/>
              </p:cNvSpPr>
              <p:nvPr>
                <p:ph idx="1"/>
              </p:nvPr>
            </p:nvSpPr>
            <p:spPr>
              <a:xfrm>
                <a:off x="842253" y="753944"/>
                <a:ext cx="10507494" cy="5350112"/>
              </a:xfrm>
              <a:blipFill>
                <a:blip r:embed="rId2"/>
                <a:stretch>
                  <a:fillRect l="-1086" t="-2600"/>
                </a:stretch>
              </a:blipFill>
            </p:spPr>
            <p:txBody>
              <a:bodyPr/>
              <a:lstStyle/>
              <a:p>
                <a:r>
                  <a:rPr lang="en-US">
                    <a:noFill/>
                  </a:rPr>
                  <a:t> </a:t>
                </a:r>
              </a:p>
            </p:txBody>
          </p:sp>
        </mc:Fallback>
      </mc:AlternateContent>
    </p:spTree>
    <p:extLst>
      <p:ext uri="{BB962C8B-B14F-4D97-AF65-F5344CB8AC3E}">
        <p14:creationId xmlns:p14="http://schemas.microsoft.com/office/powerpoint/2010/main" val="2721307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17408</TotalTime>
  <Words>1736</Words>
  <Application>Microsoft Macintosh PowerPoint</Application>
  <PresentationFormat>Widescreen</PresentationFormat>
  <Paragraphs>159</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Monaco</vt:lpstr>
      <vt:lpstr>Times New Roman</vt:lpstr>
      <vt:lpstr>Office Theme</vt:lpstr>
      <vt:lpstr>Symmetric Equations on the Surface of a Sphere  Gary L. Russell, David H. Rind, Jeffrey Jonas NASA Goddard Institute for Space Studies Published in Geoscientific Model Development December 2018 doi:10.5194/gmd-2018-126</vt:lpstr>
      <vt:lpstr>Part I : Symmetric Equations on the Surface of a Sphere Three symmetric coordinates used for two-dimensional horizontal flow. Advantages: All quantities are defined continuously over the whole spherical surface. All three components of vector quantities use same lines of computer code.   Part II : Icosahedral B-grid model programmed with Symmetric Equations Primary horizontal grid cells are 12 regular pentagons and numerous irregular hexagons. B-grid means centers of momentum cells coincide with corners of primary grid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Rossby-Haurwitz wave 3. Shallow water equations. Both icosahedral and cubed-sphere grid use symmetric equations. Arakawa B-grid and C-grid are Lat-Lon schemes.</vt:lpstr>
      <vt:lpstr>Cubed-Sphere grid cell arrangement Top diagram shows projection of grid cells from the center of a cube face onto the sphere; they are squares. Bottom diagram shows projection of grid cells form the corners of the cube onto the sphere; they are parallelograms. This arrangement causes all kinds of terrible harmonics and numerically induced errors. Almost any cell arrangement will cause grid imprinting errors, but those of an icosahedral grid is less severe than those of a cubed-sphere grid.</vt:lpstr>
      <vt:lpstr>PowerPoint Presentation</vt:lpstr>
      <vt:lpstr>Indexing for C cells A four triangle wedge of hexagonal primary C cells for grid level 2     (22 = 4 = IM cells along an icosahedron’s edge). North pole is located at C04. South pole is located at C80. Cell C44 has same location as C00 of wedge to the east. Source term computations are performed on polar cells and for C(1:IM*2, 1:IM) for each wedge.  Momentum cells A and B surround all computational C cells.</vt:lpstr>
      <vt:lpstr>Indexing for A or B cells A four triangle wedge of triangular momentum A and B cells.  Momentum cells are computed for  A(0:IM*2-1, 0:IM-1) and for             B(0:IM*2-1, 0:IM-1). </vt:lpstr>
      <vt:lpstr>Progress to date Starting from single layer model icosahedral B-grid model. Momentum uses partial upstream advection; no filters are needed. Program to produce Post-Script file on icosahedral native grid. Multi layers are counted from top down. Step-mountain: C cells are whole, momentum cells may be fractional. MPI coding allows 2 + 10*4n processors. Tracer advection allows vertical gradients, but not in the horizontal. Pressure gradient force uses 2 terms: gradients of pressure and geopotential. Non-conservative interpolation scheme from Lat-Lon to icosahedral grid. Z file (surface fraction and topographies) are created for icosahedral grid. Time uses Gregorian calendar. Atmospheric initial conditions file created and read by model. Restart file written and read back in. AIJ diagnostics accumulated and written to .PRT file. </vt:lpstr>
      <vt:lpstr>Two Tracer Advection Schemes have been programmed. Each scheme uses mean and vertical gradients, but no horizontal gradients. For each advective time step: .5 vertical, full horizontal, .5 vertical. One scheme, HGAS, has no restriction on sign or magnitude of tracers. Second scheme, WVAP, restricts tracers to be non-negative.  If summation of outgoing fluxes exceeds tracer mass in a cell, outgoing fluxes are reduced proportionally. Schemes are tested using solid body rotation without topography; equatorial velocity is circumference divided by 10 days, ~46.3 (m/s).   Except for two equatorial triangles on opposite sides of the globe, the initial value for each scheme is 1.  Initial value inside the triangles is 11, at the C cell edges it is 6, and at the C cell corners it is 3.  Apex of one triangle aligns with the plot’s edge.  Tracer is very sharp at edges.  </vt:lpstr>
      <vt:lpstr>PowerPoint Presentation</vt:lpstr>
      <vt:lpstr>PowerPoint Presentation</vt:lpstr>
      <vt:lpstr>PowerPoint Presentation</vt:lpstr>
      <vt:lpstr>PowerPoint Presentation</vt:lpstr>
      <vt:lpstr>PowerPoint Presentation</vt:lpstr>
      <vt:lpstr>PowerPoint Presentation</vt:lpstr>
      <vt:lpstr>Future Work for Model-I  Year 1:  Source term subroutines from older Atmosphere-Ocean Model (AOM) will be re-indexed to work on symmetric icosahedral grid.  Some variables will be renamed.  Resulting Model-I should work as well as AOM did, but numerous features will be similar to Model-E.  Years 2-5:  Model-E coding will be converted to Fortran-90 and cleaned up with proper indentation.  Some features of Model-I (Gregorian calendar, water vapor mass, total energy conservation per subroutine) will be implemented into Model-E.  One at a time, Model-E subroutines will be re-indexed and be inserted into Model-I.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Symmetric Equations on the Surface of a Sphere  Gary L. Russell, David H. Rind, Jeffrey Jonas NASA Goddard Institute for Space Studies Published in Geosciences Model Development December 2018</dc:title>
  <dc:creator>Russell, Gary L. (GISS-6110)</dc:creator>
  <cp:lastModifiedBy>Russell, Gary L. (GISS-6110)</cp:lastModifiedBy>
  <cp:revision>128</cp:revision>
  <dcterms:created xsi:type="dcterms:W3CDTF">2019-09-25T18:51:02Z</dcterms:created>
  <dcterms:modified xsi:type="dcterms:W3CDTF">2019-10-31T21:43:06Z</dcterms:modified>
</cp:coreProperties>
</file>